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7"/>
  </p:notesMasterIdLst>
  <p:handoutMasterIdLst>
    <p:handoutMasterId r:id="rId18"/>
  </p:handoutMasterIdLst>
  <p:sldIdLst>
    <p:sldId id="4693" r:id="rId2"/>
    <p:sldId id="1323" r:id="rId3"/>
    <p:sldId id="4694" r:id="rId4"/>
    <p:sldId id="268" r:id="rId5"/>
    <p:sldId id="4695" r:id="rId6"/>
    <p:sldId id="4698" r:id="rId7"/>
    <p:sldId id="4697" r:id="rId8"/>
    <p:sldId id="4699" r:id="rId9"/>
    <p:sldId id="4700" r:id="rId10"/>
    <p:sldId id="4701" r:id="rId11"/>
    <p:sldId id="4704" r:id="rId12"/>
    <p:sldId id="4706" r:id="rId13"/>
    <p:sldId id="4707" r:id="rId14"/>
    <p:sldId id="4705" r:id="rId15"/>
    <p:sldId id="47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9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Review%20Meeting\Secretary\Old\Copy%20of%20Copy%20of%20New%20Microsoft%20Excel%20Worksheet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%20new.xlsx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%20new.xlsx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BHDS\PMKSY\26th%20May%20Event\New%20Microsoft%20Excel%20Worksheet.xlsx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  <a:p>
            <a:pPr algn="ctr">
              <a:defRPr/>
            </a:pPr>
            <a:r>
              <a:rPr lang="hi-IN" sz="2000" dirty="0"/>
              <a:t>वार्षिक उपलब्धि</a:t>
            </a:r>
            <a:r>
              <a:rPr lang="en-US" sz="2000" dirty="0"/>
              <a:t>-</a:t>
            </a:r>
            <a:r>
              <a:rPr lang="hi-IN" sz="2000" dirty="0"/>
              <a:t>ड्रिप, मिनी और माइक्रो स्प्रिंकलर</a:t>
            </a:r>
            <a:br>
              <a:rPr lang="en-IN" dirty="0"/>
            </a:br>
            <a:endParaRPr lang="en-US" dirty="0"/>
          </a:p>
        </c:rich>
      </c:tx>
      <c:layout>
        <c:manualLayout>
          <c:xMode val="edge"/>
          <c:yMode val="edge"/>
          <c:x val="0.116462289112440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018166062018743E-2"/>
          <c:y val="0.12863304330704037"/>
          <c:w val="0.8621092162548889"/>
          <c:h val="0.60423695845276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Graphs!$H$23</c:f>
              <c:strCache>
                <c:ptCount val="1"/>
                <c:pt idx="0">
                  <c:v>System Installed (No.)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Graphs!$G$24:$G$31</c:f>
              <c:strCache>
                <c:ptCount val="8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</c:strCache>
            </c:strRef>
          </c:cat>
          <c:val>
            <c:numRef>
              <c:f>Graphs!$H$24:$H$31</c:f>
              <c:numCache>
                <c:formatCode>General</c:formatCode>
                <c:ptCount val="8"/>
                <c:pt idx="0">
                  <c:v>54</c:v>
                </c:pt>
                <c:pt idx="1">
                  <c:v>42</c:v>
                </c:pt>
                <c:pt idx="2">
                  <c:v>30</c:v>
                </c:pt>
                <c:pt idx="3">
                  <c:v>197</c:v>
                </c:pt>
                <c:pt idx="4">
                  <c:v>367</c:v>
                </c:pt>
                <c:pt idx="5">
                  <c:v>1410</c:v>
                </c:pt>
                <c:pt idx="6">
                  <c:v>1465</c:v>
                </c:pt>
                <c:pt idx="7">
                  <c:v>2887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9-48F4-8B3B-570FDECC56C0}"/>
            </c:ext>
          </c:extLst>
        </c:ser>
        <c:ser>
          <c:idx val="1"/>
          <c:order val="1"/>
          <c:tx>
            <c:strRef>
              <c:f>Graphs!$I$23</c:f>
              <c:strCache>
                <c:ptCount val="1"/>
                <c:pt idx="0">
                  <c:v>Installed area (in acre)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Graphs!$G$24:$G$31</c:f>
              <c:strCache>
                <c:ptCount val="8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  <c:pt idx="5">
                  <c:v>2020-21</c:v>
                </c:pt>
                <c:pt idx="6">
                  <c:v>2021-22</c:v>
                </c:pt>
                <c:pt idx="7">
                  <c:v>2022-23</c:v>
                </c:pt>
              </c:strCache>
            </c:strRef>
          </c:cat>
          <c:val>
            <c:numRef>
              <c:f>Graphs!$I$24:$I$31</c:f>
              <c:numCache>
                <c:formatCode>General</c:formatCode>
                <c:ptCount val="8"/>
                <c:pt idx="0">
                  <c:v>246</c:v>
                </c:pt>
                <c:pt idx="1">
                  <c:v>148</c:v>
                </c:pt>
                <c:pt idx="2">
                  <c:v>180</c:v>
                </c:pt>
                <c:pt idx="3">
                  <c:v>752</c:v>
                </c:pt>
                <c:pt idx="4">
                  <c:v>1067</c:v>
                </c:pt>
                <c:pt idx="5">
                  <c:v>3341</c:v>
                </c:pt>
                <c:pt idx="6">
                  <c:v>5187</c:v>
                </c:pt>
                <c:pt idx="7">
                  <c:v>10048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79-48F4-8B3B-570FDECC5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89584768"/>
        <c:axId val="89586304"/>
      </c:barChart>
      <c:catAx>
        <c:axId val="895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86304"/>
        <c:crosses val="autoZero"/>
        <c:auto val="1"/>
        <c:lblAlgn val="ctr"/>
        <c:lblOffset val="100"/>
        <c:noMultiLvlLbl val="0"/>
      </c:catAx>
      <c:valAx>
        <c:axId val="8958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Achievement w.r.t to Acreage </a:t>
            </a:r>
          </a:p>
          <a:p>
            <a:pPr>
              <a:defRPr/>
            </a:pPr>
            <a:r>
              <a:rPr lang="en-US" dirty="0"/>
              <a:t>(More than 500 Acres)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 Annual Target 
(Acre)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Sheet1!$D$4:$D$9</c:f>
              <c:strCache>
                <c:ptCount val="6"/>
                <c:pt idx="0">
                  <c:v>किशनगंज</c:v>
                </c:pt>
                <c:pt idx="1">
                  <c:v>रोहतास</c:v>
                </c:pt>
                <c:pt idx="2">
                  <c:v>समस्तीपुर</c:v>
                </c:pt>
                <c:pt idx="3">
                  <c:v>नवादा</c:v>
                </c:pt>
                <c:pt idx="4">
                  <c:v>भागलपुर</c:v>
                </c:pt>
                <c:pt idx="5">
                  <c:v>पटना</c:v>
                </c:pt>
              </c:strCache>
            </c:strRef>
          </c:cat>
          <c:val>
            <c:numRef>
              <c:f>Sheet1!$E$4:$E$9</c:f>
              <c:numCache>
                <c:formatCode>General</c:formatCode>
                <c:ptCount val="6"/>
                <c:pt idx="0">
                  <c:v>750</c:v>
                </c:pt>
                <c:pt idx="1">
                  <c:v>600</c:v>
                </c:pt>
                <c:pt idx="2">
                  <c:v>600</c:v>
                </c:pt>
                <c:pt idx="3">
                  <c:v>750</c:v>
                </c:pt>
                <c:pt idx="4">
                  <c:v>500</c:v>
                </c:pt>
                <c:pt idx="5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5-4D48-9A02-2648353D55A3}"/>
            </c:ext>
          </c:extLst>
        </c:ser>
        <c:ser>
          <c:idx val="1"/>
          <c:order val="1"/>
          <c:tx>
            <c:strRef>
              <c:f>Sheet1!$F$3</c:f>
              <c:strCache>
                <c:ptCount val="1"/>
                <c:pt idx="0">
                  <c:v>Achievement Installed Area
 (in Acre)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Sheet1!$D$4:$D$9</c:f>
              <c:strCache>
                <c:ptCount val="6"/>
                <c:pt idx="0">
                  <c:v>किशनगंज</c:v>
                </c:pt>
                <c:pt idx="1">
                  <c:v>रोहतास</c:v>
                </c:pt>
                <c:pt idx="2">
                  <c:v>समस्तीपुर</c:v>
                </c:pt>
                <c:pt idx="3">
                  <c:v>नवादा</c:v>
                </c:pt>
                <c:pt idx="4">
                  <c:v>भागलपुर</c:v>
                </c:pt>
                <c:pt idx="5">
                  <c:v>पटना</c:v>
                </c:pt>
              </c:strCache>
            </c:strRef>
          </c:cat>
          <c:val>
            <c:numRef>
              <c:f>Sheet1!$F$4:$F$9</c:f>
              <c:numCache>
                <c:formatCode>0</c:formatCode>
                <c:ptCount val="6"/>
                <c:pt idx="0">
                  <c:v>900.072</c:v>
                </c:pt>
                <c:pt idx="1">
                  <c:v>670.45500000000004</c:v>
                </c:pt>
                <c:pt idx="2">
                  <c:v>661.01499999999999</c:v>
                </c:pt>
                <c:pt idx="3">
                  <c:v>632.56500000000005</c:v>
                </c:pt>
                <c:pt idx="4">
                  <c:v>553.02499999999998</c:v>
                </c:pt>
                <c:pt idx="5">
                  <c:v>519.73800000000006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5-4D48-9A02-2648353D5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8852863"/>
        <c:axId val="1238853279"/>
      </c:barChart>
      <c:catAx>
        <c:axId val="123885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53279"/>
        <c:crosses val="autoZero"/>
        <c:auto val="1"/>
        <c:lblAlgn val="ctr"/>
        <c:lblOffset val="100"/>
        <c:noMultiLvlLbl val="0"/>
      </c:catAx>
      <c:valAx>
        <c:axId val="123885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852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693569553805775E-2"/>
          <c:y val="0.83496217007103946"/>
          <c:w val="0.89461286089238834"/>
          <c:h val="0.13569797662822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32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32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Achievement w.r.t to Acreage </a:t>
            </a:r>
          </a:p>
          <a:p>
            <a:pPr algn="ctr" rtl="0">
              <a:defRPr lang="en-US" sz="1320" b="1"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en-US" sz="132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(b/w 400 Acres to 500 Acres)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32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Sheet1!$E$17</c:f>
              <c:strCache>
                <c:ptCount val="1"/>
                <c:pt idx="0">
                  <c:v> Annual Target 
(Acre) </c:v>
                </c:pt>
              </c:strCache>
            </c:strRef>
          </c:tx>
          <c:spPr>
            <a:solidFill>
              <a:srgbClr val="175C2C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Sheet1!$D$18:$D$21</c:f>
              <c:strCache>
                <c:ptCount val="4"/>
                <c:pt idx="0">
                  <c:v>नालंदा</c:v>
                </c:pt>
                <c:pt idx="1">
                  <c:v>गया</c:v>
                </c:pt>
                <c:pt idx="2">
                  <c:v>कैमूर</c:v>
                </c:pt>
                <c:pt idx="3">
                  <c:v>औरंगाबाद</c:v>
                </c:pt>
              </c:strCache>
            </c:strRef>
          </c:cat>
          <c:val>
            <c:numRef>
              <c:f>Sheet1!$E$18:$E$21</c:f>
              <c:numCache>
                <c:formatCode>General</c:formatCode>
                <c:ptCount val="4"/>
                <c:pt idx="0">
                  <c:v>600</c:v>
                </c:pt>
                <c:pt idx="1">
                  <c:v>600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C-4F7F-9600-802B8838631E}"/>
            </c:ext>
          </c:extLst>
        </c:ser>
        <c:ser>
          <c:idx val="1"/>
          <c:order val="1"/>
          <c:tx>
            <c:strRef>
              <c:f>Sheet1!$F$17</c:f>
              <c:strCache>
                <c:ptCount val="1"/>
                <c:pt idx="0">
                  <c:v>Achievement Installed Area
 (in Acre)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Sheet1!$D$18:$D$21</c:f>
              <c:strCache>
                <c:ptCount val="4"/>
                <c:pt idx="0">
                  <c:v>नालंदा</c:v>
                </c:pt>
                <c:pt idx="1">
                  <c:v>गया</c:v>
                </c:pt>
                <c:pt idx="2">
                  <c:v>कैमूर</c:v>
                </c:pt>
                <c:pt idx="3">
                  <c:v>औरंगाबाद</c:v>
                </c:pt>
              </c:strCache>
            </c:strRef>
          </c:cat>
          <c:val>
            <c:numRef>
              <c:f>Sheet1!$F$18:$F$21</c:f>
              <c:numCache>
                <c:formatCode>0</c:formatCode>
                <c:ptCount val="4"/>
                <c:pt idx="0">
                  <c:v>487.94499999999999</c:v>
                </c:pt>
                <c:pt idx="1">
                  <c:v>461.11500000000001</c:v>
                </c:pt>
                <c:pt idx="2">
                  <c:v>425.97500000000002</c:v>
                </c:pt>
                <c:pt idx="3">
                  <c:v>423.10500000000002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C-4F7F-9600-802B88386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9263903"/>
        <c:axId val="599265151"/>
      </c:barChart>
      <c:catAx>
        <c:axId val="59926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265151"/>
        <c:crosses val="autoZero"/>
        <c:auto val="1"/>
        <c:lblAlgn val="ctr"/>
        <c:lblOffset val="100"/>
        <c:noMultiLvlLbl val="0"/>
      </c:catAx>
      <c:valAx>
        <c:axId val="59926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26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Achievement more than 85%</a:t>
            </a:r>
          </a:p>
        </c:rich>
      </c:tx>
      <c:layout>
        <c:manualLayout>
          <c:xMode val="edge"/>
          <c:yMode val="edge"/>
          <c:x val="0.29836039224738603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55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Sheet1!$D$33:$D$39</c:f>
              <c:strCache>
                <c:ptCount val="7"/>
                <c:pt idx="0">
                  <c:v>किशनगंज</c:v>
                </c:pt>
                <c:pt idx="1">
                  <c:v>रोहतास</c:v>
                </c:pt>
                <c:pt idx="2">
                  <c:v>भागलपुर</c:v>
                </c:pt>
                <c:pt idx="3">
                  <c:v>समस्तीपुर</c:v>
                </c:pt>
                <c:pt idx="4">
                  <c:v>अररिया</c:v>
                </c:pt>
                <c:pt idx="5">
                  <c:v>कैमूर</c:v>
                </c:pt>
                <c:pt idx="6">
                  <c:v>औरंगाबाद</c:v>
                </c:pt>
              </c:strCache>
            </c:strRef>
          </c:cat>
          <c:val>
            <c:numRef>
              <c:f>Sheet1!$E$33:$E$39</c:f>
              <c:numCache>
                <c:formatCode>0%</c:formatCode>
                <c:ptCount val="7"/>
                <c:pt idx="0">
                  <c:v>1.2000960000000001</c:v>
                </c:pt>
                <c:pt idx="1">
                  <c:v>1.1174250000000001</c:v>
                </c:pt>
                <c:pt idx="2">
                  <c:v>1.10605</c:v>
                </c:pt>
                <c:pt idx="3">
                  <c:v>1.1016916666666667</c:v>
                </c:pt>
                <c:pt idx="4">
                  <c:v>1.0399500000000002</c:v>
                </c:pt>
                <c:pt idx="5">
                  <c:v>0.8519500000000001</c:v>
                </c:pt>
                <c:pt idx="6">
                  <c:v>0.84621000000000002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0-4D4A-89B3-508533498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316015"/>
        <c:axId val="484315183"/>
      </c:barChart>
      <c:catAx>
        <c:axId val="48431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15183"/>
        <c:crosses val="autoZero"/>
        <c:auto val="1"/>
        <c:lblAlgn val="ctr"/>
        <c:lblOffset val="100"/>
        <c:noMultiLvlLbl val="0"/>
      </c:catAx>
      <c:valAx>
        <c:axId val="48431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31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 algn="ctr">
        <a:defRPr lang="en-US" sz="11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Achievement of MI</a:t>
            </a:r>
            <a:r>
              <a:rPr lang="en-US" baseline="0"/>
              <a:t> Company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5C2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625-4F9A-8310-FD42FF79CE89}"/>
              </c:ext>
            </c:extLst>
          </c:dPt>
          <c:dPt>
            <c:idx val="2"/>
            <c:invertIfNegative val="0"/>
            <c:bubble3D val="0"/>
            <c:spPr>
              <a:solidFill>
                <a:srgbClr val="0060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5-4F9A-8310-FD42FF79CE8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625-4F9A-8310-FD42FF79CE89}"/>
              </c:ext>
            </c:extLst>
          </c:dPt>
          <c:dPt>
            <c:idx val="4"/>
            <c:invertIfNegative val="0"/>
            <c:bubble3D val="0"/>
            <c:spPr>
              <a:solidFill>
                <a:srgbClr val="B15A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5-4F9A-8310-FD42FF79CE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625-4F9A-8310-FD42FF79CE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Sheet2!$C$18:$D$23</c:f>
              <c:multiLvlStrCache>
                <c:ptCount val="6"/>
                <c:lvl>
                  <c:pt idx="0">
                    <c:v>More than  1000 Acre</c:v>
                  </c:pt>
                  <c:pt idx="1">
                    <c:v>600 Acre -1000 Acre</c:v>
                  </c:pt>
                  <c:pt idx="2">
                    <c:v>400 Acre-600 Acre</c:v>
                  </c:pt>
                  <c:pt idx="3">
                    <c:v>200 Acre-400 Acre</c:v>
                  </c:pt>
                  <c:pt idx="4">
                    <c:v>100 Acre- 200 Acre</c:v>
                  </c:pt>
                  <c:pt idx="5">
                    <c:v> less than 100 Acre</c:v>
                  </c:pt>
                </c:lvl>
                <c:lvl>
                  <c:pt idx="0">
                    <c:v>Achievement  FY 2022-23</c:v>
                  </c:pt>
                </c:lvl>
              </c:multiLvlStrCache>
            </c:multiLvlStrRef>
          </c:cat>
          <c:val>
            <c:numRef>
              <c:f>Sheet2!$E$18:$E$23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5-4F9A-8310-FD42FF79C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7575936"/>
        <c:axId val="1847576352"/>
      </c:barChart>
      <c:catAx>
        <c:axId val="184757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576352"/>
        <c:crosses val="autoZero"/>
        <c:auto val="1"/>
        <c:lblAlgn val="ctr"/>
        <c:lblOffset val="100"/>
        <c:noMultiLvlLbl val="0"/>
      </c:catAx>
      <c:valAx>
        <c:axId val="184757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57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Achievement of MI Compnay </a:t>
            </a:r>
          </a:p>
          <a:p>
            <a:pPr>
              <a:defRPr/>
            </a:pPr>
            <a:r>
              <a:rPr lang="en-US"/>
              <a:t>More than 1000 Acre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Sheet2!$E$3</c:f>
              <c:strCache>
                <c:ptCount val="1"/>
                <c:pt idx="0">
                  <c:v>Achievement (Acre)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Sheet2!$D$4:$D$7</c:f>
              <c:strCache>
                <c:ptCount val="4"/>
                <c:pt idx="0">
                  <c:v>M/S Tyagi Industries</c:v>
                </c:pt>
                <c:pt idx="1">
                  <c:v>M/S Holland Agritech Industries</c:v>
                </c:pt>
                <c:pt idx="2">
                  <c:v>M/S Arihant Industries</c:v>
                </c:pt>
                <c:pt idx="3">
                  <c:v>M/S Rivulis Irrigation India Pvt. Ltd.</c:v>
                </c:pt>
              </c:strCache>
            </c:strRef>
          </c:cat>
          <c:val>
            <c:numRef>
              <c:f>Sheet2!$E$4:$E$7</c:f>
              <c:numCache>
                <c:formatCode>0</c:formatCode>
                <c:ptCount val="4"/>
                <c:pt idx="0">
                  <c:v>1216.83</c:v>
                </c:pt>
                <c:pt idx="1">
                  <c:v>1138.48</c:v>
                </c:pt>
                <c:pt idx="2">
                  <c:v>1103.1300000000001</c:v>
                </c:pt>
                <c:pt idx="3">
                  <c:v>1035.99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B-48B7-9581-71D8209C7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286176"/>
        <c:axId val="1414394688"/>
      </c:barChart>
      <c:catAx>
        <c:axId val="14122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94688"/>
        <c:crosses val="autoZero"/>
        <c:auto val="1"/>
        <c:lblAlgn val="ctr"/>
        <c:lblOffset val="100"/>
        <c:noMultiLvlLbl val="0"/>
      </c:catAx>
      <c:valAx>
        <c:axId val="141439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228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lang="en-US" sz="1100" b="1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hi-IN"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hi-IN" sz="216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सामूहिक नलकूप की उपलब्धि</a:t>
            </a:r>
            <a:r>
              <a:rPr lang="en-US" sz="216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(No.)</a:t>
            </a:r>
            <a:r>
              <a:rPr lang="hi-IN" sz="216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hi-IN" sz="216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Sheet1!$D$54</c:f>
              <c:strCache>
                <c:ptCount val="1"/>
                <c:pt idx="0">
                  <c:v>Annual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Sheet1!$E$53:$F$53</c:f>
              <c:strCache>
                <c:ptCount val="2"/>
                <c:pt idx="0">
                  <c:v>2021-22</c:v>
                </c:pt>
                <c:pt idx="1">
                  <c:v>2022-23</c:v>
                </c:pt>
              </c:strCache>
            </c:strRef>
          </c:cat>
          <c:val>
            <c:numRef>
              <c:f>Sheet1!$E$54:$F$54</c:f>
              <c:numCache>
                <c:formatCode>General</c:formatCode>
                <c:ptCount val="2"/>
                <c:pt idx="0">
                  <c:v>400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A-4855-950F-5BB733D6688E}"/>
            </c:ext>
          </c:extLst>
        </c:ser>
        <c:ser>
          <c:idx val="1"/>
          <c:order val="1"/>
          <c:tx>
            <c:strRef>
              <c:f>Sheet1!$D$55</c:f>
              <c:strCache>
                <c:ptCount val="1"/>
                <c:pt idx="0">
                  <c:v>Achievement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Sheet1!$E$53:$F$53</c:f>
              <c:strCache>
                <c:ptCount val="2"/>
                <c:pt idx="0">
                  <c:v>2021-22</c:v>
                </c:pt>
                <c:pt idx="1">
                  <c:v>2022-23</c:v>
                </c:pt>
              </c:strCache>
            </c:strRef>
          </c:cat>
          <c:val>
            <c:numRef>
              <c:f>Sheet1!$E$55:$F$55</c:f>
              <c:numCache>
                <c:formatCode>General</c:formatCode>
                <c:ptCount val="2"/>
                <c:pt idx="0">
                  <c:v>297</c:v>
                </c:pt>
                <c:pt idx="1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A-4855-950F-5BB733D66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2258160"/>
        <c:axId val="1472260240"/>
      </c:barChart>
      <c:catAx>
        <c:axId val="147225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260240"/>
        <c:crosses val="autoZero"/>
        <c:auto val="1"/>
        <c:lblAlgn val="ctr"/>
        <c:lblOffset val="100"/>
        <c:noMultiLvlLbl val="0"/>
      </c:catAx>
      <c:valAx>
        <c:axId val="147226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2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AA2417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i-IN" dirty="0"/>
              <a:t>ट्रेन्चिंग योजना</a:t>
            </a:r>
            <a:r>
              <a:rPr lang="en-US" dirty="0"/>
              <a:t> </a:t>
            </a:r>
            <a:r>
              <a:rPr lang="hi-IN" dirty="0"/>
              <a:t>की उपलब्धि</a:t>
            </a:r>
            <a:r>
              <a:rPr lang="en-US" dirty="0"/>
              <a:t> (in Acre)</a:t>
            </a:r>
            <a:r>
              <a:rPr lang="hi-IN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Sheet1!$D$63</c:f>
              <c:strCache>
                <c:ptCount val="1"/>
                <c:pt idx="0">
                  <c:v>Annual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Sheet1!$E$62:$F$62</c:f>
              <c:strCache>
                <c:ptCount val="2"/>
                <c:pt idx="0">
                  <c:v>2021-22</c:v>
                </c:pt>
                <c:pt idx="1">
                  <c:v>2022-23</c:v>
                </c:pt>
              </c:strCache>
            </c:strRef>
          </c:cat>
          <c:val>
            <c:numRef>
              <c:f>Sheet1!$E$63:$F$63</c:f>
              <c:numCache>
                <c:formatCode>_(* #,##0_);_(* \(#,##0\);_(* "-"??_);_(@_)</c:formatCode>
                <c:ptCount val="2"/>
                <c:pt idx="0">
                  <c:v>13837</c:v>
                </c:pt>
                <c:pt idx="1">
                  <c:v>12350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3-4ECE-8C12-87AFA996D514}"/>
            </c:ext>
          </c:extLst>
        </c:ser>
        <c:ser>
          <c:idx val="1"/>
          <c:order val="1"/>
          <c:tx>
            <c:strRef>
              <c:f>Sheet1!$D$64</c:f>
              <c:strCache>
                <c:ptCount val="1"/>
                <c:pt idx="0">
                  <c:v>Achievement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Sheet1!$E$62:$F$62</c:f>
              <c:strCache>
                <c:ptCount val="2"/>
                <c:pt idx="0">
                  <c:v>2021-22</c:v>
                </c:pt>
                <c:pt idx="1">
                  <c:v>2022-23</c:v>
                </c:pt>
              </c:strCache>
            </c:strRef>
          </c:cat>
          <c:val>
            <c:numRef>
              <c:f>Sheet1!$E$64:$F$64</c:f>
              <c:numCache>
                <c:formatCode>_(* #,##0_);_(* \(#,##0\);_(* "-"??_);_(@_)</c:formatCode>
                <c:ptCount val="2"/>
                <c:pt idx="0">
                  <c:v>2383</c:v>
                </c:pt>
                <c:pt idx="1">
                  <c:v>10048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3-4ECE-8C12-87AFA996D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2482976"/>
        <c:axId val="1202497536"/>
      </c:barChart>
      <c:catAx>
        <c:axId val="12024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497536"/>
        <c:crosses val="autoZero"/>
        <c:auto val="1"/>
        <c:lblAlgn val="ctr"/>
        <c:lblOffset val="100"/>
        <c:noMultiLvlLbl val="0"/>
      </c:catAx>
      <c:valAx>
        <c:axId val="12024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48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AA2417"/>
      </a:solidFill>
    </a:ln>
    <a:effectLst/>
  </c:spPr>
  <c:txPr>
    <a:bodyPr/>
    <a:lstStyle/>
    <a:p>
      <a:pPr algn="ctr">
        <a:defRPr lang="en-US" sz="18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A09DDA-0787-4B42-881F-6B3C239318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1845B-8C18-C246-A0D1-61FFD1963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01B5-88AD-1849-891D-EA2905EB5A88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FE6D-CCE1-E44E-89A4-77460EF6CC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6315B-F8F9-5649-8DCB-C363E729D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602F4-4C0C-5F4F-8771-7E15167AE5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55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0AB23-24A6-494C-BA00-B87242B78CB4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530D-631F-4981-98F0-E6C07C67E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B4978-7664-4DFA-9FBD-730F392FE1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hidden">
          <a:xfrm>
            <a:off x="0" y="0"/>
            <a:ext cx="8096250" cy="3429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hidden">
          <a:xfrm>
            <a:off x="0" y="3429000"/>
            <a:ext cx="8096250" cy="11430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hidden">
          <a:xfrm>
            <a:off x="8096250" y="0"/>
            <a:ext cx="4095750" cy="3429000"/>
          </a:xfrm>
          <a:prstGeom prst="rect">
            <a:avLst/>
          </a:prstGeom>
          <a:solidFill>
            <a:srgbClr val="EB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2" y="428625"/>
            <a:ext cx="7418388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914" y="3749040"/>
            <a:ext cx="5473700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024489-97EC-1D48-A1FA-019C12286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85139" y="5330952"/>
            <a:ext cx="1636776" cy="13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3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5317807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ED7AA0-17C2-48FB-ABC4-C692036AA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13CA01EC-74E7-46D6-B9C3-3BF3818DA27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1E65F41B-A18F-4D3E-915F-1F329317406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73C98D8-5B98-41C4-AEFF-4A77CD067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7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4" y="430514"/>
            <a:ext cx="5317806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5317808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317807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D7C5ACFB-61B7-4A08-AE8A-3A80BEC2E2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02BAA9CC-763F-4505-97C9-24D4ABD8DD6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10E761E0-3587-4A31-997F-CE8E3A358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1129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6C53AB53-6653-42B1-B9D6-EB2EFF4B49D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76E638A8-EB6B-4563-B520-8A8A6A3E66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6013A4E0-8BC8-43BD-AE29-7D448DF33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1901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3"/>
          </p:nvPr>
        </p:nvSpPr>
        <p:spPr>
          <a:xfrm>
            <a:off x="8220076" y="2103439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55A06FB-EE8B-4642-9C1A-40B8F0083D8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CB39C188-B397-483D-80EC-B5D9D1384E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5CA8159A-8660-4BB5-BFF5-FCB30C41D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606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EC1E7080-72F9-4244-AFA9-CEE3373F1B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9C15D536-803A-4FDA-96C2-0DD6A243A97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766AC7EC-26A9-4359-B160-8DCDEB14F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6472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61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6275388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9190163" y="2103438"/>
            <a:ext cx="25560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5" name="Presentation Footer">
            <a:extLst>
              <a:ext uri="{FF2B5EF4-FFF2-40B4-BE49-F238E27FC236}">
                <a16:creationId xmlns:a16="http://schemas.microsoft.com/office/drawing/2014/main" id="{7A38251C-F0F6-4C4E-90EA-046EBE3900D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D1CEFF90-96A0-43B5-A905-C1B1E995A88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9026E04C-2403-4D04-9506-C1AEDD8BEC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932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resentation Footer">
            <a:extLst>
              <a:ext uri="{FF2B5EF4-FFF2-40B4-BE49-F238E27FC236}">
                <a16:creationId xmlns:a16="http://schemas.microsoft.com/office/drawing/2014/main" id="{2361EBB0-BC2B-4110-AFF0-9612E9BCBE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B2E9937C-7E30-4F8A-B2DC-3CABA59F5C8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5289CCE2-B31E-4A52-83B1-71AE544EE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707198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045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3"/>
          </p:nvPr>
        </p:nvSpPr>
        <p:spPr>
          <a:xfrm>
            <a:off x="5111177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half" idx="14"/>
          </p:nvPr>
        </p:nvSpPr>
        <p:spPr>
          <a:xfrm>
            <a:off x="7445309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15"/>
          </p:nvPr>
        </p:nvSpPr>
        <p:spPr>
          <a:xfrm>
            <a:off x="9779443" y="2103438"/>
            <a:ext cx="1972800" cy="4068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resentation Footer">
            <a:extLst>
              <a:ext uri="{FF2B5EF4-FFF2-40B4-BE49-F238E27FC236}">
                <a16:creationId xmlns:a16="http://schemas.microsoft.com/office/drawing/2014/main" id="{EBE12295-1610-4511-8950-3D9E038E4C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7" name="Date">
            <a:extLst>
              <a:ext uri="{FF2B5EF4-FFF2-40B4-BE49-F238E27FC236}">
                <a16:creationId xmlns:a16="http://schemas.microsoft.com/office/drawing/2014/main" id="{6226A18B-2E48-47C8-8231-AE2C5DF4E6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9652FBC2-942D-468E-8FFB-4961241D5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1703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6C29E-E542-4CF8-8350-7B2993AB9F1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E49564D-E876-4F96-AA36-94443DF6A6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D1C35B22-67CB-4342-8F23-814ABE95E98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resentation Footer">
            <a:extLst>
              <a:ext uri="{FF2B5EF4-FFF2-40B4-BE49-F238E27FC236}">
                <a16:creationId xmlns:a16="http://schemas.microsoft.com/office/drawing/2014/main" id="{143150FA-7ADA-4D3B-8D83-185C5B9627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1" name="Date">
            <a:extLst>
              <a:ext uri="{FF2B5EF4-FFF2-40B4-BE49-F238E27FC236}">
                <a16:creationId xmlns:a16="http://schemas.microsoft.com/office/drawing/2014/main" id="{654B51D6-1525-4D38-B225-69AC562201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id="{9CE3AF0A-026B-4716-8B65-D5F631540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2703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2912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331494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220075" y="2100263"/>
            <a:ext cx="3529013" cy="301752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F41A2FF-FB3D-4971-8B6D-3BD731DE50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3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662A741-222C-4F6F-9366-53AED64CAC1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1495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2C7502DD-886C-4B7F-ACDF-7765ADE3972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20076" y="5280025"/>
            <a:ext cx="3529012" cy="892175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resentation Footer">
            <a:extLst>
              <a:ext uri="{FF2B5EF4-FFF2-40B4-BE49-F238E27FC236}">
                <a16:creationId xmlns:a16="http://schemas.microsoft.com/office/drawing/2014/main" id="{E528D06F-5262-4849-B168-CAB133AE792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8844EFB6-E1C5-4C39-8ECF-FB91260B5DA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238FF94D-6991-41E6-8DF6-656C300803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6607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2103120"/>
            <a:ext cx="11306175" cy="4073842"/>
          </a:xfrm>
        </p:spPr>
        <p:txBody>
          <a:bodyPr/>
          <a:lstStyle>
            <a:lvl1pPr marL="730250" indent="-7302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10623550" algn="r"/>
              </a:tabLst>
              <a:defRPr sz="2800" b="0">
                <a:solidFill>
                  <a:schemeClr val="tx1"/>
                </a:solidFill>
              </a:defRPr>
            </a:lvl1pPr>
            <a:lvl2pPr marL="730250" indent="0">
              <a:buClr>
                <a:schemeClr val="accent4"/>
              </a:buClr>
              <a:buFont typeface="+mj-lt"/>
              <a:buNone/>
              <a:tabLst>
                <a:tab pos="10623550" algn="r"/>
              </a:tabLst>
              <a:defRPr sz="1600"/>
            </a:lvl2pPr>
            <a:lvl3pPr marL="914400" indent="-182563">
              <a:lnSpc>
                <a:spcPct val="100000"/>
              </a:lnSpc>
              <a:tabLst>
                <a:tab pos="10623550" algn="r"/>
              </a:tabLst>
              <a:defRPr/>
            </a:lvl3pPr>
            <a:lvl4pPr marL="1096963" indent="-182563">
              <a:lnSpc>
                <a:spcPct val="100000"/>
              </a:lnSpc>
              <a:tabLst>
                <a:tab pos="10623550" algn="r"/>
              </a:tabLst>
              <a:defRPr/>
            </a:lvl4pPr>
            <a:lvl5pPr marL="1279525" indent="-182563">
              <a:lnSpc>
                <a:spcPct val="100000"/>
              </a:lnSpc>
              <a:tabLst>
                <a:tab pos="10623550" algn="r"/>
              </a:tabLst>
              <a:defRPr/>
            </a:lvl5pPr>
            <a:lvl6pPr marL="1462088" indent="-182563">
              <a:lnSpc>
                <a:spcPct val="100000"/>
              </a:lnSpc>
              <a:tabLst>
                <a:tab pos="10623550" algn="r"/>
              </a:tabLst>
              <a:defRPr/>
            </a:lvl6pPr>
            <a:lvl7pPr marL="1644650" indent="-182563">
              <a:lnSpc>
                <a:spcPct val="100000"/>
              </a:lnSpc>
              <a:tabLst>
                <a:tab pos="10623550" algn="r"/>
              </a:tabLst>
              <a:defRPr/>
            </a:lvl7pPr>
            <a:lvl8pPr marL="1828800" indent="-182563">
              <a:lnSpc>
                <a:spcPct val="100000"/>
              </a:lnSpc>
              <a:tabLst>
                <a:tab pos="10623550" algn="r"/>
              </a:tabLst>
              <a:defRPr/>
            </a:lvl8pPr>
            <a:lvl9pPr marL="2011363" indent="-182563">
              <a:lnSpc>
                <a:spcPct val="100000"/>
              </a:lnSpc>
              <a:tabLst>
                <a:tab pos="10623550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20662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647D158-444C-4C82-ACB0-9AB0A3521F0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9E9185D-B5E2-42D8-B0BB-64A2406425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EDDB54A-2316-4869-8165-5986C600341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C944BFAA-989E-4744-AC4B-DF3B93FF7EF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B9DDE53E-9EDD-4F33-A597-8A2E4C6CBC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6" name="Date">
            <a:extLst>
              <a:ext uri="{FF2B5EF4-FFF2-40B4-BE49-F238E27FC236}">
                <a16:creationId xmlns:a16="http://schemas.microsoft.com/office/drawing/2014/main" id="{1C6AF745-C28E-4CFB-995D-464989BC2E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E93105BA-6858-4899-BF66-66DC46BAE1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708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4F44128-4414-43CF-8270-05DD5E55901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4723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550B7EC-9A89-4137-AC2C-8E055967FFC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5963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CAE92F97-7ADC-46A9-8EB2-EF00E7B8C3B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F0AE013A-6661-47CF-A7AF-4541D1BE18D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429000"/>
            <a:ext cx="2560320" cy="2743200"/>
          </a:xfrm>
        </p:spPr>
        <p:txBody>
          <a:bodyPr/>
          <a:lstStyle>
            <a:lvl1pPr>
              <a:defRPr sz="12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8" name="Presentation Footer">
            <a:extLst>
              <a:ext uri="{FF2B5EF4-FFF2-40B4-BE49-F238E27FC236}">
                <a16:creationId xmlns:a16="http://schemas.microsoft.com/office/drawing/2014/main" id="{476632F6-66EA-4654-B66C-2F08C8E1CE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8B148D9B-4228-4F7F-B491-CFE84F85C0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09E4F0E-DE98-4D2A-9BFB-DA7217D327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7049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7BDE18C-B6F5-4F07-92F2-88EB0F06DA8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EAB83E31-ADC6-4472-8BCC-A5123751071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2C9889D5-4B26-4E63-BD3D-E58AF8BFA9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4154D0B-36B2-465C-8CF8-5F641F04607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3" name="Presentation Footer">
            <a:extLst>
              <a:ext uri="{FF2B5EF4-FFF2-40B4-BE49-F238E27FC236}">
                <a16:creationId xmlns:a16="http://schemas.microsoft.com/office/drawing/2014/main" id="{8DCF3834-7D5F-40E8-8AF6-4F88731AE16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4" name="Date">
            <a:extLst>
              <a:ext uri="{FF2B5EF4-FFF2-40B4-BE49-F238E27FC236}">
                <a16:creationId xmlns:a16="http://schemas.microsoft.com/office/drawing/2014/main" id="{29A7CEAD-580B-4DE6-A2E0-E3DAE79DE6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25" name="Slide Number">
            <a:extLst>
              <a:ext uri="{FF2B5EF4-FFF2-40B4-BE49-F238E27FC236}">
                <a16:creationId xmlns:a16="http://schemas.microsoft.com/office/drawing/2014/main" id="{9F5E421A-2098-44B9-874B-993CE3B5F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0088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36A12B2-03B5-4BC2-942B-CDF222899B3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2911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19698F39-9E08-4628-9EAA-9DFB91AB41F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35963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9DD7D57-3E24-4739-9180-648AACAD80CD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76363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238DBFC-D359-4AE7-953F-513D1249339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3088" y="2103120"/>
            <a:ext cx="1325880" cy="132588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75EAC27-A3D9-42D2-B8B6-307439DE0C9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723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8B897F92-3121-4E86-B159-DB3A78790D2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5963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91ECA7E9-EB6F-4C5F-9E75-057DD0429E4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76363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364D15F8-8EEC-45CD-98E7-4DEE5949D11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93088" y="3657600"/>
            <a:ext cx="2560320" cy="2514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0" indent="0">
              <a:buNone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25" name="Presentation Footer">
            <a:extLst>
              <a:ext uri="{FF2B5EF4-FFF2-40B4-BE49-F238E27FC236}">
                <a16:creationId xmlns:a16="http://schemas.microsoft.com/office/drawing/2014/main" id="{292FBB13-99BA-4730-97DD-6B927BAB2B93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6" name="Date">
            <a:extLst>
              <a:ext uri="{FF2B5EF4-FFF2-40B4-BE49-F238E27FC236}">
                <a16:creationId xmlns:a16="http://schemas.microsoft.com/office/drawing/2014/main" id="{2CE8D507-C7DC-4A8C-AC5D-5AA897162AE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27" name="Slide Number">
            <a:extLst>
              <a:ext uri="{FF2B5EF4-FFF2-40B4-BE49-F238E27FC236}">
                <a16:creationId xmlns:a16="http://schemas.microsoft.com/office/drawing/2014/main" id="{C5452FF6-710C-4162-87A0-D32E3D9ED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292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B3707D2C-7DF3-4EFE-9DD4-E8C7AA8B54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83D88E3C-7EF7-4B3C-9713-6E89C69AC6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10842AC8-8412-4D65-BC9D-953648FAE4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17547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8D9C67B1-50E6-4DEF-9BFF-7719E52635D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FCC2D15B-C84F-4D88-A2DE-44282445E10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34B491E1-3607-4463-BA21-5BF30F9657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7497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5600701" y="1428750"/>
            <a:ext cx="6148387" cy="4743450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8" name="Presentation Footer">
            <a:extLst>
              <a:ext uri="{FF2B5EF4-FFF2-40B4-BE49-F238E27FC236}">
                <a16:creationId xmlns:a16="http://schemas.microsoft.com/office/drawing/2014/main" id="{A2808A79-2905-41A1-B99C-1D393D6CBB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6423CBA3-567A-4416-8DCF-ACBDBFE4FA8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9B4165E1-39E1-4A48-8ED6-9C3A96357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8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9" name="Presentation Footer">
            <a:extLst>
              <a:ext uri="{FF2B5EF4-FFF2-40B4-BE49-F238E27FC236}">
                <a16:creationId xmlns:a16="http://schemas.microsoft.com/office/drawing/2014/main" id="{F2288642-D6A8-4716-B5EF-36D68817E0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76E9A6AC-3A56-4D69-B8B6-5E24CE0B75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AC6746E-625A-44F1-923D-85D1DDF84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8836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ation Footer">
            <a:extLst>
              <a:ext uri="{FF2B5EF4-FFF2-40B4-BE49-F238E27FC236}">
                <a16:creationId xmlns:a16="http://schemas.microsoft.com/office/drawing/2014/main" id="{99A7B0C4-BC7D-457C-B648-F1FE808CD6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9" name="Date">
            <a:extLst>
              <a:ext uri="{FF2B5EF4-FFF2-40B4-BE49-F238E27FC236}">
                <a16:creationId xmlns:a16="http://schemas.microsoft.com/office/drawing/2014/main" id="{CD72F5B7-8C3E-4398-BD4E-B469E52198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74363D4C-937A-4BA3-973F-C587E7E9F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79716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2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120"/>
            <a:ext cx="11306175" cy="4073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9853FC5B-A1A5-4F7F-A104-DF817D1852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83AEF06C-AE3F-4BB4-AD32-87AFCA4C34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424280CD-7F82-4378-B4EB-A953855D6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7208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hidden">
          <a:xfrm>
            <a:off x="0" y="2103438"/>
            <a:ext cx="3971925" cy="4068762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60370" y="2377440"/>
            <a:ext cx="3611880" cy="1737360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3600" b="1" spc="-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3931920"/>
            <a:ext cx="3328986" cy="206178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6576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4864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731520" indent="-1828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91440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09728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1280160" indent="-18288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1463040" indent="-182880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327525" y="2095500"/>
            <a:ext cx="7421563" cy="4076699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14" name="Presentation Footer">
            <a:extLst>
              <a:ext uri="{FF2B5EF4-FFF2-40B4-BE49-F238E27FC236}">
                <a16:creationId xmlns:a16="http://schemas.microsoft.com/office/drawing/2014/main" id="{22E99923-0EF3-4147-8318-0DCE770AA4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E63AAD15-CC4C-4F4E-A7D4-8BDF4A9C465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F704AF40-9537-48E1-AA82-98F733AB70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18572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27524" y="2095500"/>
            <a:ext cx="3533775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8222571" y="2095500"/>
            <a:ext cx="3529012" cy="1333500"/>
          </a:xfrm>
        </p:spPr>
        <p:txBody>
          <a:bodyPr anchor="ctr" anchorCtr="0"/>
          <a:lstStyle>
            <a:lvl1pPr>
              <a:lnSpc>
                <a:spcPct val="100000"/>
              </a:lnSpc>
              <a:defRPr sz="8500" b="0" spc="-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27525" y="3599542"/>
            <a:ext cx="3533775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22571" y="3599542"/>
            <a:ext cx="3529012" cy="257805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resentation Footer">
            <a:extLst>
              <a:ext uri="{FF2B5EF4-FFF2-40B4-BE49-F238E27FC236}">
                <a16:creationId xmlns:a16="http://schemas.microsoft.com/office/drawing/2014/main" id="{488ECE07-0F56-4D42-88E7-9EE4A6875A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2A20B44-BAC5-421A-834E-C0336D10C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33099B9F-B5BB-4BD7-90DF-E6FE03CA95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35183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42913" y="2103438"/>
            <a:ext cx="11306175" cy="4068762"/>
          </a:xfrm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65B6F41-E802-4CF5-8B9F-07044F8CB1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3213A3B9-A059-4CBD-8F51-BA0FDCD9A0F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BD55E6CB-0F32-42F1-A94F-C799A281C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32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914" y="428625"/>
            <a:ext cx="5473699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58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B5A1-1961-2549-9AC7-6FB51905A5F2}"/>
              </a:ext>
            </a:extLst>
          </p:cNvPr>
          <p:cNvSpPr txBox="1"/>
          <p:nvPr userDrawn="1"/>
        </p:nvSpPr>
        <p:spPr>
          <a:xfrm>
            <a:off x="442913" y="4400548"/>
            <a:ext cx="5473699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1200">
                <a:solidFill>
                  <a:schemeClr val="tx1"/>
                </a:solidFill>
              </a:rPr>
              <a:t>pwc.com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hidden">
          <a:xfrm>
            <a:off x="0" y="4940854"/>
            <a:ext cx="12192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2" y="5259600"/>
            <a:ext cx="11306176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[Legal]</a:t>
            </a:r>
            <a:endParaRPr lang="en-US" dirty="0"/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65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71A9E-1347-2E4A-8F01-32BA5D5488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67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60A2100-6DF1-414A-91DA-B6027C61B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904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6D911B5-C441-B44D-9980-56426B1A19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3344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51413" y="2103438"/>
            <a:ext cx="4936658" cy="2564265"/>
          </a:xfrm>
        </p:spPr>
        <p:txBody>
          <a:bodyPr anchor="t" anchorCtr="0">
            <a:noAutofit/>
          </a:bodyPr>
          <a:lstStyle>
            <a:lvl1pPr>
              <a:lnSpc>
                <a:spcPct val="85000"/>
              </a:lnSpc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[Section header </a:t>
            </a:r>
            <a:r>
              <a:rPr lang="en-US"/>
              <a:t>title]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F941B13-F925-1C4F-8990-F4149ED1B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2" y="0"/>
            <a:ext cx="4344987" cy="6858000"/>
          </a:xfrm>
          <a:noFill/>
        </p:spPr>
        <p:txBody>
          <a:bodyPr anchor="ctr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650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394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 Manual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D68526-5625-1E4A-90D0-6166C1CB0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66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 Manual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054294-58FB-3646-A032-19FD6979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78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ose Manual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4BCE9-03B0-5C4D-A70B-519F67263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4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 Manual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146EE5-5980-A84E-9311-F5B9956E4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428625"/>
            <a:ext cx="1374457" cy="1965960"/>
          </a:xfr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1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25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572000" cy="4572000"/>
          </a:xfrm>
          <a:solidFill>
            <a:srgbClr val="E0301E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None/>
              <a:defRPr sz="26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42913" y="1623703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C6095-B1C7-6143-B9FD-C545A6D035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51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714500"/>
            <a:ext cx="5299393" cy="445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687001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6323-CD0D-424F-880F-5573728190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0282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7195B-4456-9145-8D6E-97A5EBDF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9979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Orange">
    <p:bg>
      <p:bgPr>
        <a:solidFill>
          <a:srgbClr val="D04A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1CB2D71-BA29-2E4C-A7F8-AB7C48FC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0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ed">
    <p:bg>
      <p:bgPr>
        <a:solidFill>
          <a:srgbClr val="E03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3EA61-A2A9-8D46-A8C8-F5D81CC9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0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Rose">
    <p:bg>
      <p:bgPr>
        <a:solidFill>
          <a:srgbClr val="DB5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3D58181-4255-CF4B-AEC5-6ADD879A60CA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F2FE2-E936-7745-91D2-A6D8CA7F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FEE05-057D-214D-903C-F8FD6A3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12AF3-FC08-E446-85E1-796189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274570"/>
            <a:ext cx="9540366" cy="389763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3000"/>
              </a:spcAft>
              <a:defRPr sz="3800" b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56180B7-FBDB-F345-B5D1-21FE86D79BA3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1362959"/>
            <a:ext cx="871538" cy="679450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60EFE-B508-D848-9B02-A73119F1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B4447-C39F-954F-B842-43560F6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7BB50-999D-5745-BB53-01106665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4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0" name="Presentation Footer">
            <a:extLst>
              <a:ext uri="{FF2B5EF4-FFF2-40B4-BE49-F238E27FC236}">
                <a16:creationId xmlns:a16="http://schemas.microsoft.com/office/drawing/2014/main" id="{7B52BB9D-0714-41EB-A065-3C9301AC9A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4CDD38BF-B105-49DA-8707-FF2BB7A24D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6F070B6-A4B1-450C-9787-CEE408FDB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214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AD04E10A-3CEF-447C-885A-911D225054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26D0D962-572E-435C-BDA7-54D718BEA5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DA80911-AAEC-40A3-90D1-AF7AD8369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3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 Dark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4" y="2103438"/>
            <a:ext cx="3529012" cy="40687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E542CCAF-6994-4C2E-A29F-F9E9E6F795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8B579EE4-B6F2-46DD-AB07-6E80B1CEEAE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C500E16-A5D2-464A-BABA-F48C4283B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2000"/>
            <a:ext cx="11306175" cy="1387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8"/>
            <a:ext cx="5473700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1" name="Presentation Footer">
            <a:extLst>
              <a:ext uri="{FF2B5EF4-FFF2-40B4-BE49-F238E27FC236}">
                <a16:creationId xmlns:a16="http://schemas.microsoft.com/office/drawing/2014/main" id="{E7ED5D26-0F4E-4435-AE02-4BF4504008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25C81924-25E8-4886-B2A4-3E64CBC6F55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71D092D2-EB9A-42A2-9448-EC3149819A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2750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/>
              <a:t>[Optional slide subtitle]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103438"/>
            <a:ext cx="5473700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388" y="2103437"/>
            <a:ext cx="5473699" cy="406876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  <a:endParaRPr lang="en-US" dirty="0"/>
          </a:p>
        </p:txBody>
      </p:sp>
      <p:sp>
        <p:nvSpPr>
          <p:cNvPr id="13" name="Presentation Footer">
            <a:extLst>
              <a:ext uri="{FF2B5EF4-FFF2-40B4-BE49-F238E27FC236}">
                <a16:creationId xmlns:a16="http://schemas.microsoft.com/office/drawing/2014/main" id="{067D2AEA-341E-4BEC-9DE2-87F1D311F5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FFDA629C-04CF-4329-A513-8273BEBC5E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C3EEAEFD-4D96-414E-BFBD-533058064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2666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9" Type="http://schemas.openxmlformats.org/officeDocument/2006/relationships/slideLayout" Target="../slideLayouts/slideLayout39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slideLayout" Target="../slideLayouts/slideLayout34.xml" /><Relationship Id="rId42" Type="http://schemas.openxmlformats.org/officeDocument/2006/relationships/slideLayout" Target="../slideLayouts/slideLayout42.xml" /><Relationship Id="rId47" Type="http://schemas.openxmlformats.org/officeDocument/2006/relationships/slideLayout" Target="../slideLayouts/slideLayout47.xml" /><Relationship Id="rId50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38" Type="http://schemas.openxmlformats.org/officeDocument/2006/relationships/slideLayout" Target="../slideLayouts/slideLayout38.xml" /><Relationship Id="rId46" Type="http://schemas.openxmlformats.org/officeDocument/2006/relationships/slideLayout" Target="../slideLayouts/slideLayout46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41" Type="http://schemas.openxmlformats.org/officeDocument/2006/relationships/slideLayout" Target="../slideLayouts/slideLayout4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37" Type="http://schemas.openxmlformats.org/officeDocument/2006/relationships/slideLayout" Target="../slideLayouts/slideLayout37.xml" /><Relationship Id="rId40" Type="http://schemas.openxmlformats.org/officeDocument/2006/relationships/slideLayout" Target="../slideLayouts/slideLayout40.xml" /><Relationship Id="rId45" Type="http://schemas.openxmlformats.org/officeDocument/2006/relationships/slideLayout" Target="../slideLayouts/slideLayout45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36" Type="http://schemas.openxmlformats.org/officeDocument/2006/relationships/slideLayout" Target="../slideLayouts/slideLayout36.xml" /><Relationship Id="rId49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4" Type="http://schemas.openxmlformats.org/officeDocument/2006/relationships/slideLayout" Target="../slideLayouts/slideLayout44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Relationship Id="rId35" Type="http://schemas.openxmlformats.org/officeDocument/2006/relationships/slideLayout" Target="../slideLayouts/slideLayout35.xml" /><Relationship Id="rId43" Type="http://schemas.openxmlformats.org/officeDocument/2006/relationships/slideLayout" Target="../slideLayouts/slideLayout43.xml" /><Relationship Id="rId48" Type="http://schemas.openxmlformats.org/officeDocument/2006/relationships/slideLayout" Target="../slideLayouts/slideLayout48.xml" /><Relationship Id="rId8" Type="http://schemas.openxmlformats.org/officeDocument/2006/relationships/slideLayout" Target="../slideLayouts/slideLayout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1387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[Slide title]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103438"/>
            <a:ext cx="11306175" cy="4068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resentation Footer">
            <a:extLst>
              <a:ext uri="{FF2B5EF4-FFF2-40B4-BE49-F238E27FC236}">
                <a16:creationId xmlns:a16="http://schemas.microsoft.com/office/drawing/2014/main" id="{BE929DBE-EF12-9845-B0FD-DF795B823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AC161DD-0A25-2B4E-956E-04296B59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en-US"/>
              <a:t>May 2023</a:t>
            </a:r>
            <a:endParaRPr lang="en-US" dirty="0"/>
          </a:p>
        </p:txBody>
      </p:sp>
      <p:sp>
        <p:nvSpPr>
          <p:cNvPr id="8" name="PwCFirm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US" sz="750" b="0">
                <a:solidFill>
                  <a:schemeClr val="tx1"/>
                </a:solidFill>
              </a:rPr>
              <a:t>PwC</a:t>
            </a:r>
            <a:endParaRPr lang="en-US" sz="750" b="0" dirty="0">
              <a:solidFill>
                <a:schemeClr val="tx1"/>
              </a:solidFill>
            </a:endParaRP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0" r:id="rId2"/>
    <p:sldLayoutId id="2147483742" r:id="rId3"/>
    <p:sldLayoutId id="2147483754" r:id="rId4"/>
    <p:sldLayoutId id="2147483743" r:id="rId5"/>
    <p:sldLayoutId id="2147483755" r:id="rId6"/>
    <p:sldLayoutId id="2147483767" r:id="rId7"/>
    <p:sldLayoutId id="2147483744" r:id="rId8"/>
    <p:sldLayoutId id="2147483756" r:id="rId9"/>
    <p:sldLayoutId id="2147483745" r:id="rId10"/>
    <p:sldLayoutId id="2147483757" r:id="rId11"/>
    <p:sldLayoutId id="2147483746" r:id="rId12"/>
    <p:sldLayoutId id="2147483758" r:id="rId13"/>
    <p:sldLayoutId id="2147483747" r:id="rId14"/>
    <p:sldLayoutId id="2147483759" r:id="rId15"/>
    <p:sldLayoutId id="2147483748" r:id="rId16"/>
    <p:sldLayoutId id="2147483760" r:id="rId17"/>
    <p:sldLayoutId id="2147483749" r:id="rId18"/>
    <p:sldLayoutId id="2147483761" r:id="rId19"/>
    <p:sldLayoutId id="2147483750" r:id="rId20"/>
    <p:sldLayoutId id="2147483762" r:id="rId21"/>
    <p:sldLayoutId id="2147483751" r:id="rId22"/>
    <p:sldLayoutId id="2147483763" r:id="rId23"/>
    <p:sldLayoutId id="2147483752" r:id="rId24"/>
    <p:sldLayoutId id="2147483764" r:id="rId25"/>
    <p:sldLayoutId id="2147483768" r:id="rId26"/>
    <p:sldLayoutId id="2147483786" r:id="rId27"/>
    <p:sldLayoutId id="2147483787" r:id="rId28"/>
    <p:sldLayoutId id="2147483790" r:id="rId29"/>
    <p:sldLayoutId id="2147483765" r:id="rId30"/>
    <p:sldLayoutId id="2147483766" r:id="rId31"/>
    <p:sldLayoutId id="2147483769" r:id="rId32"/>
    <p:sldLayoutId id="2147483789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pos="279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2726" userDrawn="1">
          <p15:clr>
            <a:srgbClr val="F26B43"/>
          </p15:clr>
        </p15:guide>
        <p15:guide id="7" pos="2502" userDrawn="1">
          <p15:clr>
            <a:srgbClr val="F26B43"/>
          </p15:clr>
        </p15:guide>
        <p15:guide id="8" pos="4952" userDrawn="1">
          <p15:clr>
            <a:srgbClr val="F26B43"/>
          </p15:clr>
        </p15:guide>
        <p15:guide id="9" pos="5177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1325" userDrawn="1">
          <p15:clr>
            <a:srgbClr val="F26B43"/>
          </p15:clr>
        </p15:guide>
        <p15:guide id="12" orient="horz" pos="1146" userDrawn="1">
          <p15:clr>
            <a:srgbClr val="F26B43"/>
          </p15:clr>
        </p15:guide>
        <p15:guide id="13" orient="horz" pos="2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7.png" /><Relationship Id="rId7" Type="http://schemas.openxmlformats.org/officeDocument/2006/relationships/image" Target="../media/image21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0.png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8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2.jpe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chart" Target="../charts/char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6598D2E3-13E1-454F-93E0-7FF8F82C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0" y="-9525"/>
            <a:ext cx="121920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837B67-B463-45C8-9709-09A8BA5D30A4}"/>
              </a:ext>
            </a:extLst>
          </p:cNvPr>
          <p:cNvSpPr txBox="1"/>
          <p:nvPr/>
        </p:nvSpPr>
        <p:spPr>
          <a:xfrm>
            <a:off x="2721703" y="49999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solidFill>
                  <a:srgbClr val="741910"/>
                </a:solidFill>
              </a:rPr>
              <a:t>कृषि विभाग</a:t>
            </a:r>
            <a:endParaRPr lang="en-IN" sz="3200" b="1" dirty="0">
              <a:solidFill>
                <a:srgbClr val="741910"/>
              </a:solidFill>
            </a:endParaRPr>
          </a:p>
          <a:p>
            <a:pPr algn="ctr"/>
            <a:r>
              <a:rPr lang="hi-IN" sz="3200" b="1" dirty="0">
                <a:solidFill>
                  <a:srgbClr val="741910"/>
                </a:solidFill>
              </a:rPr>
              <a:t>उद्यान निदेशालय</a:t>
            </a:r>
            <a:endParaRPr lang="en-IN" sz="3200" b="1" dirty="0">
              <a:solidFill>
                <a:srgbClr val="741910"/>
              </a:solidFill>
            </a:endParaRPr>
          </a:p>
          <a:p>
            <a:pPr algn="ctr"/>
            <a:r>
              <a:rPr lang="hi-IN" sz="3200" b="1" dirty="0">
                <a:solidFill>
                  <a:srgbClr val="741910"/>
                </a:solidFill>
              </a:rPr>
              <a:t>बिहार</a:t>
            </a:r>
            <a:endParaRPr lang="en-US" sz="3200" dirty="0">
              <a:solidFill>
                <a:srgbClr val="74191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0643F-2BA6-464E-9D7E-0C51F57E5171}"/>
              </a:ext>
            </a:extLst>
          </p:cNvPr>
          <p:cNvSpPr txBox="1"/>
          <p:nvPr/>
        </p:nvSpPr>
        <p:spPr>
          <a:xfrm>
            <a:off x="2580130" y="2246201"/>
            <a:ext cx="6810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“Per Drop-More Crop”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Unleashing the Potential of Micro Irrigation in Bihar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08CAE-E952-40FD-BA4C-EE82769AA81D}"/>
              </a:ext>
            </a:extLst>
          </p:cNvPr>
          <p:cNvSpPr txBox="1"/>
          <p:nvPr/>
        </p:nvSpPr>
        <p:spPr>
          <a:xfrm>
            <a:off x="1413307" y="4878896"/>
            <a:ext cx="9360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Presentation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Radha Raman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Director, Horticulture, Bihar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26-05-2023</a:t>
            </a:r>
          </a:p>
        </p:txBody>
      </p:sp>
      <p:pic>
        <p:nvPicPr>
          <p:cNvPr id="12" name="Picture 11" descr="WhatsApp Image 2022-05-03 at 4.43.05 PM.jpeg">
            <a:extLst>
              <a:ext uri="{FF2B5EF4-FFF2-40B4-BE49-F238E27FC236}">
                <a16:creationId xmlns:a16="http://schemas.microsoft.com/office/drawing/2014/main" id="{FEF80C90-3D78-466B-B46F-12C9B7756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123" y="521488"/>
            <a:ext cx="1338470" cy="1371601"/>
          </a:xfrm>
          <a:prstGeom prst="rect">
            <a:avLst/>
          </a:prstGeom>
        </p:spPr>
      </p:pic>
      <p:pic>
        <p:nvPicPr>
          <p:cNvPr id="13" name="Picture 12" descr="LOGO bihar sarkar krishi vibhaag.jpg">
            <a:extLst>
              <a:ext uri="{FF2B5EF4-FFF2-40B4-BE49-F238E27FC236}">
                <a16:creationId xmlns:a16="http://schemas.microsoft.com/office/drawing/2014/main" id="{0D16C71C-3419-4EEC-97DD-3D9689A3F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096" y="519046"/>
            <a:ext cx="1338470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A72A2BF-E3AE-4E99-8E04-3260F9EAE202}"/>
              </a:ext>
            </a:extLst>
          </p:cNvPr>
          <p:cNvSpPr txBox="1"/>
          <p:nvPr/>
        </p:nvSpPr>
        <p:spPr>
          <a:xfrm>
            <a:off x="104775" y="1438275"/>
            <a:ext cx="11839575" cy="5305425"/>
          </a:xfrm>
          <a:prstGeom prst="rect">
            <a:avLst/>
          </a:prstGeom>
          <a:noFill/>
          <a:ln>
            <a:solidFill>
              <a:srgbClr val="AA2417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3E09E-8CCA-488D-8F82-9BE695C6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483813"/>
            <a:ext cx="5750090" cy="1063425"/>
          </a:xfrm>
        </p:spPr>
        <p:txBody>
          <a:bodyPr>
            <a:normAutofit/>
          </a:bodyPr>
          <a:lstStyle/>
          <a:p>
            <a:r>
              <a:rPr lang="hi-IN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</a:rPr>
              <a:t>ट्रेन्चिंग योजना</a:t>
            </a:r>
            <a:r>
              <a:rPr lang="en-US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</a:rPr>
              <a:t> </a:t>
            </a:r>
            <a:r>
              <a:rPr lang="hi-IN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  <a:sym typeface="Poppins"/>
              </a:rPr>
              <a:t>की उपलब्धि </a:t>
            </a:r>
            <a:endParaRPr lang="en-US" dirty="0">
              <a:solidFill>
                <a:srgbClr val="202124"/>
              </a:solidFill>
              <a:latin typeface="inherit"/>
              <a:ea typeface="+mn-ea"/>
              <a:cs typeface="Mangal" panose="02040503050203030202" pitchFamily="18" charset="0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41A16F55-B305-4811-845D-60228598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9" y="476726"/>
            <a:ext cx="606491" cy="566575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55C6A8-4988-4906-9D22-1E55663C37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775965"/>
              </p:ext>
            </p:extLst>
          </p:nvPr>
        </p:nvGraphicFramePr>
        <p:xfrm>
          <a:off x="358940" y="1984912"/>
          <a:ext cx="628650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75314A34-5024-4177-8203-13F709C8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538" y="1790732"/>
            <a:ext cx="4526127" cy="45122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057FC-C0B3-4E12-8460-17986FA458C7}"/>
              </a:ext>
            </a:extLst>
          </p:cNvPr>
          <p:cNvSpPr txBox="1"/>
          <p:nvPr/>
        </p:nvSpPr>
        <p:spPr>
          <a:xfrm>
            <a:off x="349415" y="5982963"/>
            <a:ext cx="628650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hi-IN" sz="1600" dirty="0"/>
              <a:t>ड्रिप सिंचाई यंत्र के अधिष्ठापन हेतु सभी श्रेणी के किसानों के लिए शत प्रतिशत अनुदान पर ट्रेंचिंग ( 80 मि. प्रति एकड़) का प्रावधान है</a:t>
            </a:r>
            <a:r>
              <a:rPr lang="en-US" sz="16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1451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533295-033D-43C7-BDD6-115FA55FC21F}"/>
              </a:ext>
            </a:extLst>
          </p:cNvPr>
          <p:cNvSpPr txBox="1"/>
          <p:nvPr/>
        </p:nvSpPr>
        <p:spPr>
          <a:xfrm>
            <a:off x="233127" y="2068513"/>
            <a:ext cx="11543611" cy="4206240"/>
          </a:xfrm>
          <a:prstGeom prst="rect">
            <a:avLst/>
          </a:prstGeom>
          <a:noFill/>
          <a:ln>
            <a:solidFill>
              <a:srgbClr val="AA2417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961D4-7383-4F69-AD98-90964055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0"/>
            <a:ext cx="11306175" cy="7776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BIHAR </a:t>
            </a:r>
            <a:r>
              <a:rPr lang="en-US" dirty="0"/>
              <a:t>– A POTENTIAL STATE FOR MICRO-IRRIGATION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08356721-7E8C-404B-B810-33090C5EFA27}"/>
              </a:ext>
            </a:extLst>
          </p:cNvPr>
          <p:cNvSpPr>
            <a:spLocks/>
          </p:cNvSpPr>
          <p:nvPr/>
        </p:nvSpPr>
        <p:spPr bwMode="auto">
          <a:xfrm>
            <a:off x="4878388" y="4767263"/>
            <a:ext cx="1322387" cy="1414462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556B47C-3897-4DC2-ACDD-0E6DBE124A2D}"/>
              </a:ext>
            </a:extLst>
          </p:cNvPr>
          <p:cNvSpPr>
            <a:spLocks/>
          </p:cNvSpPr>
          <p:nvPr/>
        </p:nvSpPr>
        <p:spPr bwMode="auto">
          <a:xfrm>
            <a:off x="252413" y="4805363"/>
            <a:ext cx="1371600" cy="1414462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B812B86-BFD2-4175-88D9-323E56C2063F}"/>
              </a:ext>
            </a:extLst>
          </p:cNvPr>
          <p:cNvSpPr>
            <a:spLocks/>
          </p:cNvSpPr>
          <p:nvPr/>
        </p:nvSpPr>
        <p:spPr bwMode="auto">
          <a:xfrm>
            <a:off x="252916" y="4805812"/>
            <a:ext cx="1371333" cy="1413987"/>
          </a:xfrm>
          <a:custGeom>
            <a:avLst/>
            <a:gdLst>
              <a:gd name="T0" fmla="*/ 1371450 w 853"/>
              <a:gd name="T1" fmla="*/ 1535007 h 877"/>
              <a:gd name="T2" fmla="*/ 0 w 853"/>
              <a:gd name="T3" fmla="*/ 1535007 h 877"/>
              <a:gd name="T4" fmla="*/ 0 w 853"/>
              <a:gd name="T5" fmla="*/ 0 h 877"/>
              <a:gd name="T6" fmla="*/ 717077 w 853"/>
              <a:gd name="T7" fmla="*/ 453326 h 877"/>
              <a:gd name="T8" fmla="*/ 1371450 w 853"/>
              <a:gd name="T9" fmla="*/ 0 h 877"/>
              <a:gd name="T10" fmla="*/ 1371450 w 853"/>
              <a:gd name="T11" fmla="*/ 1535007 h 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B62B6D0-C3E8-43E5-8EF9-2E2BBAD9CDA8}"/>
              </a:ext>
            </a:extLst>
          </p:cNvPr>
          <p:cNvSpPr>
            <a:spLocks/>
          </p:cNvSpPr>
          <p:nvPr/>
        </p:nvSpPr>
        <p:spPr bwMode="auto">
          <a:xfrm>
            <a:off x="735912" y="4767712"/>
            <a:ext cx="1371333" cy="1413987"/>
          </a:xfrm>
          <a:custGeom>
            <a:avLst/>
            <a:gdLst>
              <a:gd name="T0" fmla="*/ 1371450 w 853"/>
              <a:gd name="T1" fmla="*/ 1535007 h 877"/>
              <a:gd name="T2" fmla="*/ 0 w 853"/>
              <a:gd name="T3" fmla="*/ 1535007 h 877"/>
              <a:gd name="T4" fmla="*/ 0 w 853"/>
              <a:gd name="T5" fmla="*/ 0 h 877"/>
              <a:gd name="T6" fmla="*/ 717077 w 853"/>
              <a:gd name="T7" fmla="*/ 453326 h 877"/>
              <a:gd name="T8" fmla="*/ 1371450 w 853"/>
              <a:gd name="T9" fmla="*/ 0 h 877"/>
              <a:gd name="T10" fmla="*/ 1371450 w 853"/>
              <a:gd name="T11" fmla="*/ 1535007 h 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686757F-9188-419A-B70A-946B3EB7FBA8}"/>
              </a:ext>
            </a:extLst>
          </p:cNvPr>
          <p:cNvSpPr>
            <a:spLocks/>
          </p:cNvSpPr>
          <p:nvPr/>
        </p:nvSpPr>
        <p:spPr bwMode="auto">
          <a:xfrm>
            <a:off x="366546" y="4767712"/>
            <a:ext cx="1371333" cy="1413987"/>
          </a:xfrm>
          <a:custGeom>
            <a:avLst/>
            <a:gdLst>
              <a:gd name="T0" fmla="*/ 1371450 w 853"/>
              <a:gd name="T1" fmla="*/ 1535007 h 877"/>
              <a:gd name="T2" fmla="*/ 0 w 853"/>
              <a:gd name="T3" fmla="*/ 1535007 h 877"/>
              <a:gd name="T4" fmla="*/ 0 w 853"/>
              <a:gd name="T5" fmla="*/ 0 h 877"/>
              <a:gd name="T6" fmla="*/ 717077 w 853"/>
              <a:gd name="T7" fmla="*/ 453326 h 877"/>
              <a:gd name="T8" fmla="*/ 1371450 w 853"/>
              <a:gd name="T9" fmla="*/ 0 h 877"/>
              <a:gd name="T10" fmla="*/ 1371450 w 853"/>
              <a:gd name="T11" fmla="*/ 1535007 h 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CF47572-C488-4792-AC3C-40E8E1F58EFE}"/>
              </a:ext>
            </a:extLst>
          </p:cNvPr>
          <p:cNvSpPr>
            <a:spLocks/>
          </p:cNvSpPr>
          <p:nvPr/>
        </p:nvSpPr>
        <p:spPr bwMode="auto">
          <a:xfrm>
            <a:off x="1865313" y="4767263"/>
            <a:ext cx="1371600" cy="1414462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C8665DC-581E-423A-B40F-7891F00BB7EC}"/>
              </a:ext>
            </a:extLst>
          </p:cNvPr>
          <p:cNvSpPr>
            <a:spLocks/>
          </p:cNvSpPr>
          <p:nvPr/>
        </p:nvSpPr>
        <p:spPr bwMode="auto">
          <a:xfrm>
            <a:off x="1865711" y="4767712"/>
            <a:ext cx="1371333" cy="1413987"/>
          </a:xfrm>
          <a:custGeom>
            <a:avLst/>
            <a:gdLst>
              <a:gd name="T0" fmla="*/ 1371450 w 853"/>
              <a:gd name="T1" fmla="*/ 1535007 h 877"/>
              <a:gd name="T2" fmla="*/ 0 w 853"/>
              <a:gd name="T3" fmla="*/ 1535007 h 877"/>
              <a:gd name="T4" fmla="*/ 0 w 853"/>
              <a:gd name="T5" fmla="*/ 0 h 877"/>
              <a:gd name="T6" fmla="*/ 717077 w 853"/>
              <a:gd name="T7" fmla="*/ 453326 h 877"/>
              <a:gd name="T8" fmla="*/ 1371450 w 853"/>
              <a:gd name="T9" fmla="*/ 0 h 877"/>
              <a:gd name="T10" fmla="*/ 1371450 w 853"/>
              <a:gd name="T11" fmla="*/ 1535007 h 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4C016A1-53EE-4860-9F5D-9003B22489C3}"/>
              </a:ext>
            </a:extLst>
          </p:cNvPr>
          <p:cNvSpPr>
            <a:spLocks/>
          </p:cNvSpPr>
          <p:nvPr/>
        </p:nvSpPr>
        <p:spPr bwMode="auto">
          <a:xfrm>
            <a:off x="233363" y="21066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8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8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8" y="1843"/>
                </a:lnTo>
                <a:lnTo>
                  <a:pt x="0" y="1597"/>
                </a:lnTo>
                <a:lnTo>
                  <a:pt x="0" y="258"/>
                </a:lnTo>
                <a:lnTo>
                  <a:pt x="438" y="0"/>
                </a:lnTo>
                <a:lnTo>
                  <a:pt x="865" y="247"/>
                </a:lnTo>
                <a:lnTo>
                  <a:pt x="865" y="15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E50F34E-2159-4500-A4C0-7574BABC7AB8}"/>
              </a:ext>
            </a:extLst>
          </p:cNvPr>
          <p:cNvSpPr>
            <a:spLocks/>
          </p:cNvSpPr>
          <p:nvPr/>
        </p:nvSpPr>
        <p:spPr bwMode="auto">
          <a:xfrm>
            <a:off x="233363" y="21066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8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8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8" y="1843"/>
                </a:lnTo>
                <a:lnTo>
                  <a:pt x="0" y="1597"/>
                </a:lnTo>
                <a:lnTo>
                  <a:pt x="0" y="258"/>
                </a:lnTo>
                <a:lnTo>
                  <a:pt x="438" y="0"/>
                </a:lnTo>
                <a:lnTo>
                  <a:pt x="865" y="247"/>
                </a:lnTo>
                <a:lnTo>
                  <a:pt x="865" y="1597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5E45724-7560-41D0-89C0-1B0C343ACAFD}"/>
              </a:ext>
            </a:extLst>
          </p:cNvPr>
          <p:cNvSpPr>
            <a:spLocks/>
          </p:cNvSpPr>
          <p:nvPr/>
        </p:nvSpPr>
        <p:spPr bwMode="auto">
          <a:xfrm>
            <a:off x="252413" y="2106613"/>
            <a:ext cx="1371600" cy="2549525"/>
          </a:xfrm>
          <a:custGeom>
            <a:avLst/>
            <a:gdLst>
              <a:gd name="T0" fmla="*/ 426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6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6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6" y="0"/>
                </a:moveTo>
                <a:lnTo>
                  <a:pt x="0" y="247"/>
                </a:lnTo>
                <a:lnTo>
                  <a:pt x="0" y="250"/>
                </a:lnTo>
                <a:lnTo>
                  <a:pt x="426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96829D7-5205-4A3C-A575-8A847C6D194C}"/>
              </a:ext>
            </a:extLst>
          </p:cNvPr>
          <p:cNvSpPr>
            <a:spLocks/>
          </p:cNvSpPr>
          <p:nvPr/>
        </p:nvSpPr>
        <p:spPr bwMode="auto">
          <a:xfrm>
            <a:off x="252413" y="2106613"/>
            <a:ext cx="1371600" cy="2549525"/>
          </a:xfrm>
          <a:custGeom>
            <a:avLst/>
            <a:gdLst>
              <a:gd name="T0" fmla="*/ 426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6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6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6" y="0"/>
                </a:moveTo>
                <a:lnTo>
                  <a:pt x="0" y="247"/>
                </a:lnTo>
                <a:lnTo>
                  <a:pt x="0" y="250"/>
                </a:lnTo>
                <a:lnTo>
                  <a:pt x="426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0A74E0C-0E55-46A7-A913-037245D9FFDC}"/>
              </a:ext>
            </a:extLst>
          </p:cNvPr>
          <p:cNvSpPr>
            <a:spLocks/>
          </p:cNvSpPr>
          <p:nvPr/>
        </p:nvSpPr>
        <p:spPr bwMode="auto">
          <a:xfrm>
            <a:off x="252413" y="2106613"/>
            <a:ext cx="1371600" cy="2947987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898B72C-296E-4F26-92EA-072A89B1F14F}"/>
              </a:ext>
            </a:extLst>
          </p:cNvPr>
          <p:cNvSpPr>
            <a:spLocks/>
          </p:cNvSpPr>
          <p:nvPr/>
        </p:nvSpPr>
        <p:spPr bwMode="auto">
          <a:xfrm>
            <a:off x="252413" y="2106613"/>
            <a:ext cx="1371600" cy="2947987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216C082-43DD-4ABC-BE65-2B4E673D3968}"/>
              </a:ext>
            </a:extLst>
          </p:cNvPr>
          <p:cNvSpPr>
            <a:spLocks/>
          </p:cNvSpPr>
          <p:nvPr/>
        </p:nvSpPr>
        <p:spPr bwMode="auto">
          <a:xfrm>
            <a:off x="347663" y="2214563"/>
            <a:ext cx="1189037" cy="1039812"/>
          </a:xfrm>
          <a:custGeom>
            <a:avLst/>
            <a:gdLst>
              <a:gd name="T0" fmla="*/ 740 w 740"/>
              <a:gd name="T1" fmla="*/ 434 h 645"/>
              <a:gd name="T2" fmla="*/ 368 w 740"/>
              <a:gd name="T3" fmla="*/ 645 h 645"/>
              <a:gd name="T4" fmla="*/ 0 w 740"/>
              <a:gd name="T5" fmla="*/ 434 h 645"/>
              <a:gd name="T6" fmla="*/ 0 w 740"/>
              <a:gd name="T7" fmla="*/ 211 h 645"/>
              <a:gd name="T8" fmla="*/ 368 w 740"/>
              <a:gd name="T9" fmla="*/ 0 h 645"/>
              <a:gd name="T10" fmla="*/ 740 w 740"/>
              <a:gd name="T11" fmla="*/ 211 h 645"/>
              <a:gd name="T12" fmla="*/ 740 w 740"/>
              <a:gd name="T13" fmla="*/ 43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0" h="645">
                <a:moveTo>
                  <a:pt x="740" y="434"/>
                </a:moveTo>
                <a:lnTo>
                  <a:pt x="368" y="645"/>
                </a:lnTo>
                <a:lnTo>
                  <a:pt x="0" y="434"/>
                </a:lnTo>
                <a:lnTo>
                  <a:pt x="0" y="211"/>
                </a:lnTo>
                <a:lnTo>
                  <a:pt x="368" y="0"/>
                </a:lnTo>
                <a:lnTo>
                  <a:pt x="740" y="211"/>
                </a:lnTo>
                <a:lnTo>
                  <a:pt x="740" y="4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35C2B21D-494F-4E66-B8AC-486976EFD0A4}"/>
              </a:ext>
            </a:extLst>
          </p:cNvPr>
          <p:cNvSpPr>
            <a:spLocks/>
          </p:cNvSpPr>
          <p:nvPr/>
        </p:nvSpPr>
        <p:spPr bwMode="auto">
          <a:xfrm>
            <a:off x="35401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9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9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9" y="1843"/>
                </a:lnTo>
                <a:lnTo>
                  <a:pt x="0" y="1597"/>
                </a:lnTo>
                <a:lnTo>
                  <a:pt x="0" y="258"/>
                </a:lnTo>
                <a:lnTo>
                  <a:pt x="439" y="0"/>
                </a:lnTo>
                <a:lnTo>
                  <a:pt x="865" y="247"/>
                </a:lnTo>
                <a:lnTo>
                  <a:pt x="865" y="1597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B5449CFB-C287-4B25-BC82-336B3627D45E}"/>
              </a:ext>
            </a:extLst>
          </p:cNvPr>
          <p:cNvSpPr>
            <a:spLocks/>
          </p:cNvSpPr>
          <p:nvPr/>
        </p:nvSpPr>
        <p:spPr bwMode="auto">
          <a:xfrm>
            <a:off x="373063" y="2068513"/>
            <a:ext cx="1371600" cy="2549525"/>
          </a:xfrm>
          <a:custGeom>
            <a:avLst/>
            <a:gdLst>
              <a:gd name="T0" fmla="*/ 427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7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7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7" y="0"/>
                </a:moveTo>
                <a:lnTo>
                  <a:pt x="0" y="247"/>
                </a:lnTo>
                <a:lnTo>
                  <a:pt x="0" y="250"/>
                </a:lnTo>
                <a:lnTo>
                  <a:pt x="427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4871B9DE-4CFA-45FE-9A17-3DBCD8A8108F}"/>
              </a:ext>
            </a:extLst>
          </p:cNvPr>
          <p:cNvSpPr>
            <a:spLocks/>
          </p:cNvSpPr>
          <p:nvPr/>
        </p:nvSpPr>
        <p:spPr bwMode="auto">
          <a:xfrm>
            <a:off x="373063" y="2068513"/>
            <a:ext cx="1371600" cy="2549525"/>
          </a:xfrm>
          <a:custGeom>
            <a:avLst/>
            <a:gdLst>
              <a:gd name="T0" fmla="*/ 427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7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7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7" y="0"/>
                </a:moveTo>
                <a:lnTo>
                  <a:pt x="0" y="247"/>
                </a:lnTo>
                <a:lnTo>
                  <a:pt x="0" y="250"/>
                </a:lnTo>
                <a:lnTo>
                  <a:pt x="427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Freeform 34">
            <a:extLst>
              <a:ext uri="{FF2B5EF4-FFF2-40B4-BE49-F238E27FC236}">
                <a16:creationId xmlns:a16="http://schemas.microsoft.com/office/drawing/2014/main" id="{8829BC74-6367-4CBC-8C99-F8CB66A2E99E}"/>
              </a:ext>
            </a:extLst>
          </p:cNvPr>
          <p:cNvSpPr>
            <a:spLocks/>
          </p:cNvSpPr>
          <p:nvPr/>
        </p:nvSpPr>
        <p:spPr bwMode="auto">
          <a:xfrm>
            <a:off x="185261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8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8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8" y="1843"/>
                </a:lnTo>
                <a:lnTo>
                  <a:pt x="0" y="1597"/>
                </a:lnTo>
                <a:lnTo>
                  <a:pt x="0" y="258"/>
                </a:lnTo>
                <a:lnTo>
                  <a:pt x="438" y="0"/>
                </a:lnTo>
                <a:lnTo>
                  <a:pt x="865" y="247"/>
                </a:lnTo>
                <a:lnTo>
                  <a:pt x="865" y="15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Freeform 35">
            <a:extLst>
              <a:ext uri="{FF2B5EF4-FFF2-40B4-BE49-F238E27FC236}">
                <a16:creationId xmlns:a16="http://schemas.microsoft.com/office/drawing/2014/main" id="{FC8FC563-76A8-493A-A346-3EA8B6D3227F}"/>
              </a:ext>
            </a:extLst>
          </p:cNvPr>
          <p:cNvSpPr>
            <a:spLocks/>
          </p:cNvSpPr>
          <p:nvPr/>
        </p:nvSpPr>
        <p:spPr bwMode="auto">
          <a:xfrm>
            <a:off x="185261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8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8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8" y="1843"/>
                </a:lnTo>
                <a:lnTo>
                  <a:pt x="0" y="1597"/>
                </a:lnTo>
                <a:lnTo>
                  <a:pt x="0" y="258"/>
                </a:lnTo>
                <a:lnTo>
                  <a:pt x="438" y="0"/>
                </a:lnTo>
                <a:lnTo>
                  <a:pt x="865" y="247"/>
                </a:lnTo>
                <a:lnTo>
                  <a:pt x="865" y="1597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BCEA662E-04E9-4207-902E-5C28E2AE4F6D}"/>
              </a:ext>
            </a:extLst>
          </p:cNvPr>
          <p:cNvSpPr>
            <a:spLocks/>
          </p:cNvSpPr>
          <p:nvPr/>
        </p:nvSpPr>
        <p:spPr bwMode="auto">
          <a:xfrm>
            <a:off x="1871663" y="2068513"/>
            <a:ext cx="1371600" cy="2549525"/>
          </a:xfrm>
          <a:custGeom>
            <a:avLst/>
            <a:gdLst>
              <a:gd name="T0" fmla="*/ 426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6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6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6" y="0"/>
                </a:moveTo>
                <a:lnTo>
                  <a:pt x="0" y="247"/>
                </a:lnTo>
                <a:lnTo>
                  <a:pt x="0" y="250"/>
                </a:lnTo>
                <a:lnTo>
                  <a:pt x="426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Freeform 37">
            <a:extLst>
              <a:ext uri="{FF2B5EF4-FFF2-40B4-BE49-F238E27FC236}">
                <a16:creationId xmlns:a16="http://schemas.microsoft.com/office/drawing/2014/main" id="{5506BD27-409A-491E-A90A-06B49F4EE867}"/>
              </a:ext>
            </a:extLst>
          </p:cNvPr>
          <p:cNvSpPr>
            <a:spLocks/>
          </p:cNvSpPr>
          <p:nvPr/>
        </p:nvSpPr>
        <p:spPr bwMode="auto">
          <a:xfrm>
            <a:off x="1871663" y="2068513"/>
            <a:ext cx="1371600" cy="2549525"/>
          </a:xfrm>
          <a:custGeom>
            <a:avLst/>
            <a:gdLst>
              <a:gd name="T0" fmla="*/ 426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6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6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6" y="0"/>
                </a:moveTo>
                <a:lnTo>
                  <a:pt x="0" y="247"/>
                </a:lnTo>
                <a:lnTo>
                  <a:pt x="0" y="250"/>
                </a:lnTo>
                <a:lnTo>
                  <a:pt x="426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Freeform 38">
            <a:extLst>
              <a:ext uri="{FF2B5EF4-FFF2-40B4-BE49-F238E27FC236}">
                <a16:creationId xmlns:a16="http://schemas.microsoft.com/office/drawing/2014/main" id="{D572BAB7-3679-47CC-B79E-40189244E2E4}"/>
              </a:ext>
            </a:extLst>
          </p:cNvPr>
          <p:cNvSpPr>
            <a:spLocks/>
          </p:cNvSpPr>
          <p:nvPr/>
        </p:nvSpPr>
        <p:spPr bwMode="auto">
          <a:xfrm>
            <a:off x="1871663" y="2068513"/>
            <a:ext cx="1371600" cy="2947987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242C87D3-A123-4E66-A232-B07ACACCF1D3}"/>
              </a:ext>
            </a:extLst>
          </p:cNvPr>
          <p:cNvSpPr>
            <a:spLocks/>
          </p:cNvSpPr>
          <p:nvPr/>
        </p:nvSpPr>
        <p:spPr bwMode="auto">
          <a:xfrm>
            <a:off x="1871663" y="2068513"/>
            <a:ext cx="1371600" cy="2947987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8B815476-19F5-4698-8114-B3DD912030AD}"/>
              </a:ext>
            </a:extLst>
          </p:cNvPr>
          <p:cNvSpPr>
            <a:spLocks/>
          </p:cNvSpPr>
          <p:nvPr/>
        </p:nvSpPr>
        <p:spPr bwMode="auto">
          <a:xfrm>
            <a:off x="1968500" y="2176463"/>
            <a:ext cx="1187450" cy="1039812"/>
          </a:xfrm>
          <a:custGeom>
            <a:avLst/>
            <a:gdLst>
              <a:gd name="T0" fmla="*/ 739 w 739"/>
              <a:gd name="T1" fmla="*/ 434 h 645"/>
              <a:gd name="T2" fmla="*/ 367 w 739"/>
              <a:gd name="T3" fmla="*/ 645 h 645"/>
              <a:gd name="T4" fmla="*/ 0 w 739"/>
              <a:gd name="T5" fmla="*/ 434 h 645"/>
              <a:gd name="T6" fmla="*/ 0 w 739"/>
              <a:gd name="T7" fmla="*/ 211 h 645"/>
              <a:gd name="T8" fmla="*/ 367 w 739"/>
              <a:gd name="T9" fmla="*/ 0 h 645"/>
              <a:gd name="T10" fmla="*/ 739 w 739"/>
              <a:gd name="T11" fmla="*/ 211 h 645"/>
              <a:gd name="T12" fmla="*/ 739 w 739"/>
              <a:gd name="T13" fmla="*/ 43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645">
                <a:moveTo>
                  <a:pt x="739" y="434"/>
                </a:moveTo>
                <a:lnTo>
                  <a:pt x="367" y="645"/>
                </a:lnTo>
                <a:lnTo>
                  <a:pt x="0" y="434"/>
                </a:lnTo>
                <a:lnTo>
                  <a:pt x="0" y="211"/>
                </a:lnTo>
                <a:lnTo>
                  <a:pt x="367" y="0"/>
                </a:lnTo>
                <a:lnTo>
                  <a:pt x="739" y="211"/>
                </a:lnTo>
                <a:lnTo>
                  <a:pt x="739" y="4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Rectangle 53">
            <a:extLst>
              <a:ext uri="{FF2B5EF4-FFF2-40B4-BE49-F238E27FC236}">
                <a16:creationId xmlns:a16="http://schemas.microsoft.com/office/drawing/2014/main" id="{96EA3C34-E433-4971-84DD-F92478F1F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2173288"/>
            <a:ext cx="376237" cy="9350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 eaLnBrk="1" hangingPunct="1">
              <a:defRPr/>
            </a:pPr>
            <a:r>
              <a:rPr lang="en-US" altLang="en-US" sz="6600" b="1" i="1" dirty="0">
                <a:solidFill>
                  <a:srgbClr val="FFFFFF"/>
                </a:solidFill>
                <a:latin typeface="+mj-lt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id="{DBEC0F10-434C-4FE6-B503-3E0C7348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2141538"/>
            <a:ext cx="361950" cy="85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 eaLnBrk="1" hangingPunct="1">
              <a:defRPr/>
            </a:pPr>
            <a:r>
              <a:rPr lang="en-US" altLang="en-US" sz="6000" b="1" i="1" dirty="0">
                <a:solidFill>
                  <a:srgbClr val="FFFFFF"/>
                </a:solidFill>
                <a:latin typeface="+mj-lt"/>
              </a:rPr>
              <a:t>3</a:t>
            </a:r>
            <a:endParaRPr lang="en-US" altLang="en-US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8DDD9929-A60F-4449-8E1B-C88B786B627C}"/>
              </a:ext>
            </a:extLst>
          </p:cNvPr>
          <p:cNvSpPr>
            <a:spLocks/>
          </p:cNvSpPr>
          <p:nvPr/>
        </p:nvSpPr>
        <p:spPr bwMode="auto">
          <a:xfrm>
            <a:off x="3370263" y="4767263"/>
            <a:ext cx="1371600" cy="1414462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00CDC0CC-6645-430B-919B-1615F6BA94C6}"/>
              </a:ext>
            </a:extLst>
          </p:cNvPr>
          <p:cNvSpPr>
            <a:spLocks/>
          </p:cNvSpPr>
          <p:nvPr/>
        </p:nvSpPr>
        <p:spPr bwMode="auto">
          <a:xfrm>
            <a:off x="3369857" y="4767712"/>
            <a:ext cx="1371333" cy="1413987"/>
          </a:xfrm>
          <a:custGeom>
            <a:avLst/>
            <a:gdLst>
              <a:gd name="T0" fmla="*/ 1371450 w 853"/>
              <a:gd name="T1" fmla="*/ 1535007 h 877"/>
              <a:gd name="T2" fmla="*/ 0 w 853"/>
              <a:gd name="T3" fmla="*/ 1535007 h 877"/>
              <a:gd name="T4" fmla="*/ 0 w 853"/>
              <a:gd name="T5" fmla="*/ 0 h 877"/>
              <a:gd name="T6" fmla="*/ 717077 w 853"/>
              <a:gd name="T7" fmla="*/ 453326 h 877"/>
              <a:gd name="T8" fmla="*/ 1371450 w 853"/>
              <a:gd name="T9" fmla="*/ 0 h 877"/>
              <a:gd name="T10" fmla="*/ 1371450 w 853"/>
              <a:gd name="T11" fmla="*/ 1535007 h 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endParaRPr lang="en-US"/>
          </a:p>
        </p:txBody>
      </p:sp>
      <p:sp>
        <p:nvSpPr>
          <p:cNvPr id="36" name="Freeform 27">
            <a:extLst>
              <a:ext uri="{FF2B5EF4-FFF2-40B4-BE49-F238E27FC236}">
                <a16:creationId xmlns:a16="http://schemas.microsoft.com/office/drawing/2014/main" id="{36C6D49C-FC15-4335-A11D-DBB9248ADA49}"/>
              </a:ext>
            </a:extLst>
          </p:cNvPr>
          <p:cNvSpPr>
            <a:spLocks/>
          </p:cNvSpPr>
          <p:nvPr/>
        </p:nvSpPr>
        <p:spPr bwMode="auto">
          <a:xfrm>
            <a:off x="335756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9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9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9" y="1843"/>
                </a:lnTo>
                <a:lnTo>
                  <a:pt x="0" y="1597"/>
                </a:lnTo>
                <a:lnTo>
                  <a:pt x="0" y="258"/>
                </a:lnTo>
                <a:lnTo>
                  <a:pt x="439" y="0"/>
                </a:lnTo>
                <a:lnTo>
                  <a:pt x="865" y="247"/>
                </a:lnTo>
                <a:lnTo>
                  <a:pt x="865" y="15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" name="Freeform 28">
            <a:extLst>
              <a:ext uri="{FF2B5EF4-FFF2-40B4-BE49-F238E27FC236}">
                <a16:creationId xmlns:a16="http://schemas.microsoft.com/office/drawing/2014/main" id="{F4661A91-06CA-4FC0-8553-765883425111}"/>
              </a:ext>
            </a:extLst>
          </p:cNvPr>
          <p:cNvSpPr>
            <a:spLocks/>
          </p:cNvSpPr>
          <p:nvPr/>
        </p:nvSpPr>
        <p:spPr bwMode="auto">
          <a:xfrm>
            <a:off x="335756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9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9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9" y="1843"/>
                </a:lnTo>
                <a:lnTo>
                  <a:pt x="0" y="1597"/>
                </a:lnTo>
                <a:lnTo>
                  <a:pt x="0" y="258"/>
                </a:lnTo>
                <a:lnTo>
                  <a:pt x="439" y="0"/>
                </a:lnTo>
                <a:lnTo>
                  <a:pt x="865" y="247"/>
                </a:lnTo>
                <a:lnTo>
                  <a:pt x="865" y="1597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Freeform 29">
            <a:extLst>
              <a:ext uri="{FF2B5EF4-FFF2-40B4-BE49-F238E27FC236}">
                <a16:creationId xmlns:a16="http://schemas.microsoft.com/office/drawing/2014/main" id="{4E21F349-821E-45B9-91F1-3AE1FE544264}"/>
              </a:ext>
            </a:extLst>
          </p:cNvPr>
          <p:cNvSpPr>
            <a:spLocks/>
          </p:cNvSpPr>
          <p:nvPr/>
        </p:nvSpPr>
        <p:spPr bwMode="auto">
          <a:xfrm>
            <a:off x="3376613" y="2068513"/>
            <a:ext cx="1371600" cy="2549525"/>
          </a:xfrm>
          <a:custGeom>
            <a:avLst/>
            <a:gdLst>
              <a:gd name="T0" fmla="*/ 427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7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7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7" y="0"/>
                </a:moveTo>
                <a:lnTo>
                  <a:pt x="0" y="247"/>
                </a:lnTo>
                <a:lnTo>
                  <a:pt x="0" y="250"/>
                </a:lnTo>
                <a:lnTo>
                  <a:pt x="427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9" name="Freeform 30">
            <a:extLst>
              <a:ext uri="{FF2B5EF4-FFF2-40B4-BE49-F238E27FC236}">
                <a16:creationId xmlns:a16="http://schemas.microsoft.com/office/drawing/2014/main" id="{E9FB9F7B-6D88-407C-BDD9-E951B97F8005}"/>
              </a:ext>
            </a:extLst>
          </p:cNvPr>
          <p:cNvSpPr>
            <a:spLocks/>
          </p:cNvSpPr>
          <p:nvPr/>
        </p:nvSpPr>
        <p:spPr bwMode="auto">
          <a:xfrm>
            <a:off x="3376613" y="2068513"/>
            <a:ext cx="1371600" cy="2549525"/>
          </a:xfrm>
          <a:custGeom>
            <a:avLst/>
            <a:gdLst>
              <a:gd name="T0" fmla="*/ 427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7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7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7" y="0"/>
                </a:moveTo>
                <a:lnTo>
                  <a:pt x="0" y="247"/>
                </a:lnTo>
                <a:lnTo>
                  <a:pt x="0" y="250"/>
                </a:lnTo>
                <a:lnTo>
                  <a:pt x="427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EDBAE911-7628-4106-AD33-E9C056E96FB7}"/>
              </a:ext>
            </a:extLst>
          </p:cNvPr>
          <p:cNvSpPr>
            <a:spLocks/>
          </p:cNvSpPr>
          <p:nvPr/>
        </p:nvSpPr>
        <p:spPr bwMode="auto">
          <a:xfrm>
            <a:off x="3367088" y="2060575"/>
            <a:ext cx="1371600" cy="2947988"/>
          </a:xfrm>
          <a:custGeom>
            <a:avLst/>
            <a:gdLst>
              <a:gd name="T0" fmla="*/ 427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7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7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7" y="0"/>
                </a:moveTo>
                <a:lnTo>
                  <a:pt x="0" y="250"/>
                </a:lnTo>
                <a:lnTo>
                  <a:pt x="0" y="1581"/>
                </a:lnTo>
                <a:lnTo>
                  <a:pt x="427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1" name="Freeform 32">
            <a:extLst>
              <a:ext uri="{FF2B5EF4-FFF2-40B4-BE49-F238E27FC236}">
                <a16:creationId xmlns:a16="http://schemas.microsoft.com/office/drawing/2014/main" id="{0EBDBEC0-3B5C-4D0E-8427-9ED4EFB00E9E}"/>
              </a:ext>
            </a:extLst>
          </p:cNvPr>
          <p:cNvSpPr>
            <a:spLocks/>
          </p:cNvSpPr>
          <p:nvPr/>
        </p:nvSpPr>
        <p:spPr bwMode="auto">
          <a:xfrm>
            <a:off x="3376613" y="2068513"/>
            <a:ext cx="1371600" cy="2947987"/>
          </a:xfrm>
          <a:custGeom>
            <a:avLst/>
            <a:gdLst>
              <a:gd name="T0" fmla="*/ 427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7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7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7" y="0"/>
                </a:moveTo>
                <a:lnTo>
                  <a:pt x="0" y="250"/>
                </a:lnTo>
                <a:lnTo>
                  <a:pt x="0" y="1581"/>
                </a:lnTo>
                <a:lnTo>
                  <a:pt x="427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7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A7155EA0-E597-4C7B-9F6F-212BF8F6F926}"/>
              </a:ext>
            </a:extLst>
          </p:cNvPr>
          <p:cNvSpPr>
            <a:spLocks/>
          </p:cNvSpPr>
          <p:nvPr/>
        </p:nvSpPr>
        <p:spPr bwMode="auto">
          <a:xfrm>
            <a:off x="3471863" y="2176463"/>
            <a:ext cx="1190625" cy="1039812"/>
          </a:xfrm>
          <a:custGeom>
            <a:avLst/>
            <a:gdLst>
              <a:gd name="T0" fmla="*/ 740 w 740"/>
              <a:gd name="T1" fmla="*/ 434 h 645"/>
              <a:gd name="T2" fmla="*/ 368 w 740"/>
              <a:gd name="T3" fmla="*/ 645 h 645"/>
              <a:gd name="T4" fmla="*/ 0 w 740"/>
              <a:gd name="T5" fmla="*/ 434 h 645"/>
              <a:gd name="T6" fmla="*/ 0 w 740"/>
              <a:gd name="T7" fmla="*/ 211 h 645"/>
              <a:gd name="T8" fmla="*/ 368 w 740"/>
              <a:gd name="T9" fmla="*/ 0 h 645"/>
              <a:gd name="T10" fmla="*/ 740 w 740"/>
              <a:gd name="T11" fmla="*/ 211 h 645"/>
              <a:gd name="T12" fmla="*/ 740 w 740"/>
              <a:gd name="T13" fmla="*/ 43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0" h="645">
                <a:moveTo>
                  <a:pt x="740" y="434"/>
                </a:moveTo>
                <a:lnTo>
                  <a:pt x="368" y="645"/>
                </a:lnTo>
                <a:lnTo>
                  <a:pt x="0" y="434"/>
                </a:lnTo>
                <a:lnTo>
                  <a:pt x="0" y="211"/>
                </a:lnTo>
                <a:lnTo>
                  <a:pt x="368" y="0"/>
                </a:lnTo>
                <a:lnTo>
                  <a:pt x="740" y="211"/>
                </a:lnTo>
                <a:lnTo>
                  <a:pt x="740" y="43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Freeform 34">
            <a:extLst>
              <a:ext uri="{FF2B5EF4-FFF2-40B4-BE49-F238E27FC236}">
                <a16:creationId xmlns:a16="http://schemas.microsoft.com/office/drawing/2014/main" id="{B8D4BE92-12F8-4E30-A5F0-772FE8BFCD08}"/>
              </a:ext>
            </a:extLst>
          </p:cNvPr>
          <p:cNvSpPr>
            <a:spLocks/>
          </p:cNvSpPr>
          <p:nvPr/>
        </p:nvSpPr>
        <p:spPr bwMode="auto">
          <a:xfrm>
            <a:off x="485616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8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8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8" y="1843"/>
                </a:lnTo>
                <a:lnTo>
                  <a:pt x="0" y="1597"/>
                </a:lnTo>
                <a:lnTo>
                  <a:pt x="0" y="258"/>
                </a:lnTo>
                <a:lnTo>
                  <a:pt x="438" y="0"/>
                </a:lnTo>
                <a:lnTo>
                  <a:pt x="865" y="247"/>
                </a:lnTo>
                <a:lnTo>
                  <a:pt x="865" y="15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Freeform 35">
            <a:extLst>
              <a:ext uri="{FF2B5EF4-FFF2-40B4-BE49-F238E27FC236}">
                <a16:creationId xmlns:a16="http://schemas.microsoft.com/office/drawing/2014/main" id="{A6FBCAD3-9302-426C-9714-E9BCB0546F6C}"/>
              </a:ext>
            </a:extLst>
          </p:cNvPr>
          <p:cNvSpPr>
            <a:spLocks/>
          </p:cNvSpPr>
          <p:nvPr/>
        </p:nvSpPr>
        <p:spPr bwMode="auto">
          <a:xfrm>
            <a:off x="4856163" y="2068513"/>
            <a:ext cx="1390650" cy="2971800"/>
          </a:xfrm>
          <a:custGeom>
            <a:avLst/>
            <a:gdLst>
              <a:gd name="T0" fmla="*/ 865 w 865"/>
              <a:gd name="T1" fmla="*/ 1597 h 1843"/>
              <a:gd name="T2" fmla="*/ 438 w 865"/>
              <a:gd name="T3" fmla="*/ 1843 h 1843"/>
              <a:gd name="T4" fmla="*/ 0 w 865"/>
              <a:gd name="T5" fmla="*/ 1597 h 1843"/>
              <a:gd name="T6" fmla="*/ 0 w 865"/>
              <a:gd name="T7" fmla="*/ 258 h 1843"/>
              <a:gd name="T8" fmla="*/ 438 w 865"/>
              <a:gd name="T9" fmla="*/ 0 h 1843"/>
              <a:gd name="T10" fmla="*/ 865 w 865"/>
              <a:gd name="T11" fmla="*/ 247 h 1843"/>
              <a:gd name="T12" fmla="*/ 865 w 865"/>
              <a:gd name="T13" fmla="*/ 1597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865" y="1597"/>
                </a:moveTo>
                <a:lnTo>
                  <a:pt x="438" y="1843"/>
                </a:lnTo>
                <a:lnTo>
                  <a:pt x="0" y="1597"/>
                </a:lnTo>
                <a:lnTo>
                  <a:pt x="0" y="258"/>
                </a:lnTo>
                <a:lnTo>
                  <a:pt x="438" y="0"/>
                </a:lnTo>
                <a:lnTo>
                  <a:pt x="865" y="247"/>
                </a:lnTo>
                <a:lnTo>
                  <a:pt x="865" y="1597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5" name="Freeform 36">
            <a:extLst>
              <a:ext uri="{FF2B5EF4-FFF2-40B4-BE49-F238E27FC236}">
                <a16:creationId xmlns:a16="http://schemas.microsoft.com/office/drawing/2014/main" id="{FC493F6E-650B-4967-B827-CE4F3BD9C856}"/>
              </a:ext>
            </a:extLst>
          </p:cNvPr>
          <p:cNvSpPr>
            <a:spLocks/>
          </p:cNvSpPr>
          <p:nvPr/>
        </p:nvSpPr>
        <p:spPr bwMode="auto">
          <a:xfrm>
            <a:off x="4875213" y="2068513"/>
            <a:ext cx="1371600" cy="2549525"/>
          </a:xfrm>
          <a:custGeom>
            <a:avLst/>
            <a:gdLst>
              <a:gd name="T0" fmla="*/ 426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6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6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6" y="0"/>
                </a:moveTo>
                <a:lnTo>
                  <a:pt x="0" y="247"/>
                </a:lnTo>
                <a:lnTo>
                  <a:pt x="0" y="250"/>
                </a:lnTo>
                <a:lnTo>
                  <a:pt x="426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Freeform 37">
            <a:extLst>
              <a:ext uri="{FF2B5EF4-FFF2-40B4-BE49-F238E27FC236}">
                <a16:creationId xmlns:a16="http://schemas.microsoft.com/office/drawing/2014/main" id="{84688B72-9AD8-4D29-A945-BA1092707F08}"/>
              </a:ext>
            </a:extLst>
          </p:cNvPr>
          <p:cNvSpPr>
            <a:spLocks/>
          </p:cNvSpPr>
          <p:nvPr/>
        </p:nvSpPr>
        <p:spPr bwMode="auto">
          <a:xfrm>
            <a:off x="4875213" y="2068513"/>
            <a:ext cx="1371600" cy="2549525"/>
          </a:xfrm>
          <a:custGeom>
            <a:avLst/>
            <a:gdLst>
              <a:gd name="T0" fmla="*/ 426 w 853"/>
              <a:gd name="T1" fmla="*/ 0 h 1581"/>
              <a:gd name="T2" fmla="*/ 0 w 853"/>
              <a:gd name="T3" fmla="*/ 247 h 1581"/>
              <a:gd name="T4" fmla="*/ 0 w 853"/>
              <a:gd name="T5" fmla="*/ 250 h 1581"/>
              <a:gd name="T6" fmla="*/ 426 w 853"/>
              <a:gd name="T7" fmla="*/ 0 h 1581"/>
              <a:gd name="T8" fmla="*/ 853 w 853"/>
              <a:gd name="T9" fmla="*/ 247 h 1581"/>
              <a:gd name="T10" fmla="*/ 853 w 853"/>
              <a:gd name="T11" fmla="*/ 1581 h 1581"/>
              <a:gd name="T12" fmla="*/ 853 w 853"/>
              <a:gd name="T13" fmla="*/ 247 h 1581"/>
              <a:gd name="T14" fmla="*/ 426 w 853"/>
              <a:gd name="T15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3" h="1581">
                <a:moveTo>
                  <a:pt x="426" y="0"/>
                </a:moveTo>
                <a:lnTo>
                  <a:pt x="0" y="247"/>
                </a:lnTo>
                <a:lnTo>
                  <a:pt x="0" y="250"/>
                </a:lnTo>
                <a:lnTo>
                  <a:pt x="426" y="0"/>
                </a:lnTo>
                <a:lnTo>
                  <a:pt x="853" y="247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7" name="Freeform 39">
            <a:extLst>
              <a:ext uri="{FF2B5EF4-FFF2-40B4-BE49-F238E27FC236}">
                <a16:creationId xmlns:a16="http://schemas.microsoft.com/office/drawing/2014/main" id="{EAB42DC8-D1D7-4DB9-872E-0BFB0F939E6E}"/>
              </a:ext>
            </a:extLst>
          </p:cNvPr>
          <p:cNvSpPr>
            <a:spLocks/>
          </p:cNvSpPr>
          <p:nvPr/>
        </p:nvSpPr>
        <p:spPr bwMode="auto">
          <a:xfrm>
            <a:off x="4875213" y="2068513"/>
            <a:ext cx="1371600" cy="2947987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</a:path>
            </a:pathLst>
          </a:custGeom>
          <a:noFill/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8" name="Rectangle 56">
            <a:extLst>
              <a:ext uri="{FF2B5EF4-FFF2-40B4-BE49-F238E27FC236}">
                <a16:creationId xmlns:a16="http://schemas.microsoft.com/office/drawing/2014/main" id="{46BA171B-58E1-4E37-852D-31213E30E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2173288"/>
            <a:ext cx="339725" cy="85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 eaLnBrk="1" hangingPunct="1">
              <a:defRPr/>
            </a:pPr>
            <a:r>
              <a:rPr lang="en-US" altLang="en-US" sz="6000" b="1" i="1" dirty="0">
                <a:solidFill>
                  <a:srgbClr val="FFFFFF"/>
                </a:solidFill>
                <a:latin typeface="+mj-lt"/>
              </a:rPr>
              <a:t>4</a:t>
            </a:r>
            <a:endParaRPr lang="en-US" altLang="en-US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46D8FFDB-2BCB-42E7-BEC4-1FC804AE8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5318125"/>
            <a:ext cx="12604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Producing more than 42% of the total Litchi production in the country.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3BC59163-4B45-46DB-9071-D1F4B59A1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4511675"/>
            <a:ext cx="9874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b="1" i="1" kern="0" dirty="0">
                <a:latin typeface="+mj-lt"/>
                <a:cs typeface="Arial" charset="0"/>
              </a:rPr>
              <a:t>Litchi</a:t>
            </a:r>
            <a:endParaRPr lang="en-GB" sz="1900" b="1" i="1" kern="0" dirty="0">
              <a:latin typeface="+mj-lt"/>
              <a:cs typeface="Arial" charset="0"/>
            </a:endParaRPr>
          </a:p>
        </p:txBody>
      </p:sp>
      <p:sp>
        <p:nvSpPr>
          <p:cNvPr id="51" name="Freeform 38">
            <a:extLst>
              <a:ext uri="{FF2B5EF4-FFF2-40B4-BE49-F238E27FC236}">
                <a16:creationId xmlns:a16="http://schemas.microsoft.com/office/drawing/2014/main" id="{57A9CCF1-0B92-41D1-BD3D-8FC5B578FA4D}"/>
              </a:ext>
            </a:extLst>
          </p:cNvPr>
          <p:cNvSpPr>
            <a:spLocks/>
          </p:cNvSpPr>
          <p:nvPr/>
        </p:nvSpPr>
        <p:spPr bwMode="auto">
          <a:xfrm>
            <a:off x="4887913" y="2082800"/>
            <a:ext cx="1300162" cy="2946400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Freeform 40">
            <a:extLst>
              <a:ext uri="{FF2B5EF4-FFF2-40B4-BE49-F238E27FC236}">
                <a16:creationId xmlns:a16="http://schemas.microsoft.com/office/drawing/2014/main" id="{DF0B1C1D-7CFF-476A-8E1D-05F4FF2B6B3F}"/>
              </a:ext>
            </a:extLst>
          </p:cNvPr>
          <p:cNvSpPr>
            <a:spLocks/>
          </p:cNvSpPr>
          <p:nvPr/>
        </p:nvSpPr>
        <p:spPr bwMode="auto">
          <a:xfrm>
            <a:off x="4911725" y="2135188"/>
            <a:ext cx="1189038" cy="1039812"/>
          </a:xfrm>
          <a:custGeom>
            <a:avLst/>
            <a:gdLst>
              <a:gd name="T0" fmla="*/ 739 w 739"/>
              <a:gd name="T1" fmla="*/ 434 h 645"/>
              <a:gd name="T2" fmla="*/ 367 w 739"/>
              <a:gd name="T3" fmla="*/ 645 h 645"/>
              <a:gd name="T4" fmla="*/ 0 w 739"/>
              <a:gd name="T5" fmla="*/ 434 h 645"/>
              <a:gd name="T6" fmla="*/ 0 w 739"/>
              <a:gd name="T7" fmla="*/ 211 h 645"/>
              <a:gd name="T8" fmla="*/ 367 w 739"/>
              <a:gd name="T9" fmla="*/ 0 h 645"/>
              <a:gd name="T10" fmla="*/ 739 w 739"/>
              <a:gd name="T11" fmla="*/ 211 h 645"/>
              <a:gd name="T12" fmla="*/ 739 w 739"/>
              <a:gd name="T13" fmla="*/ 43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645">
                <a:moveTo>
                  <a:pt x="739" y="434"/>
                </a:moveTo>
                <a:lnTo>
                  <a:pt x="367" y="645"/>
                </a:lnTo>
                <a:lnTo>
                  <a:pt x="0" y="434"/>
                </a:lnTo>
                <a:lnTo>
                  <a:pt x="0" y="211"/>
                </a:lnTo>
                <a:lnTo>
                  <a:pt x="367" y="0"/>
                </a:lnTo>
                <a:lnTo>
                  <a:pt x="739" y="211"/>
                </a:lnTo>
                <a:lnTo>
                  <a:pt x="739" y="43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5627F4E7-72A7-4732-82E1-A69A90E94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5473" y="5337944"/>
            <a:ext cx="1298978" cy="15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98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98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98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98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98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8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8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8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8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200"/>
              </a:spcAft>
            </a:pPr>
            <a:endParaRPr lang="en-GB" altLang="en-US" sz="1100" b="1" i="1"/>
          </a:p>
        </p:txBody>
      </p:sp>
      <p:pic>
        <p:nvPicPr>
          <p:cNvPr id="54" name="Picture 82" descr="Logo, icon&#10;&#10;Description automatically generated">
            <a:extLst>
              <a:ext uri="{FF2B5EF4-FFF2-40B4-BE49-F238E27FC236}">
                <a16:creationId xmlns:a16="http://schemas.microsoft.com/office/drawing/2014/main" id="{8CD09180-C562-40AB-AD67-A1D50BCF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70" y="3298845"/>
            <a:ext cx="1158814" cy="9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10">
            <a:extLst>
              <a:ext uri="{FF2B5EF4-FFF2-40B4-BE49-F238E27FC236}">
                <a16:creationId xmlns:a16="http://schemas.microsoft.com/office/drawing/2014/main" id="{964F97A4-93AA-417F-94B2-FFA180135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4440238"/>
            <a:ext cx="1158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b="1" i="1" kern="0" dirty="0">
                <a:latin typeface="+mj-lt"/>
                <a:cs typeface="Arial" charset="0"/>
              </a:rPr>
              <a:t>Potato</a:t>
            </a:r>
            <a:endParaRPr lang="en-GB" sz="1900" b="1" i="1" kern="0" dirty="0">
              <a:latin typeface="+mj-lt"/>
              <a:cs typeface="Arial" charset="0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7625DFF3-AFEB-4386-B979-3EF039B12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5248275"/>
            <a:ext cx="11779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Producing  more than 17% of the total  Potato production in the country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88">
            <a:extLst>
              <a:ext uri="{FF2B5EF4-FFF2-40B4-BE49-F238E27FC236}">
                <a16:creationId xmlns:a16="http://schemas.microsoft.com/office/drawing/2014/main" id="{8DAAFE1F-0A37-431C-B66A-3D0FF7289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32" y="3295052"/>
            <a:ext cx="1209978" cy="11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6">
            <a:extLst>
              <a:ext uri="{FF2B5EF4-FFF2-40B4-BE49-F238E27FC236}">
                <a16:creationId xmlns:a16="http://schemas.microsoft.com/office/drawing/2014/main" id="{43F4B4D7-D2AA-4FF6-A7CB-447CC66CD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400" y="2176463"/>
            <a:ext cx="461963" cy="85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 eaLnBrk="1" hangingPunct="1">
              <a:defRPr/>
            </a:pPr>
            <a:r>
              <a:rPr lang="en-US" altLang="en-US" sz="6000" b="1" i="1" dirty="0">
                <a:solidFill>
                  <a:srgbClr val="FFFFFF"/>
                </a:solidFill>
                <a:latin typeface="+mj-lt"/>
              </a:rPr>
              <a:t>3</a:t>
            </a:r>
            <a:endParaRPr lang="en-US" altLang="en-US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5F17F3CE-D8E9-4199-AAAD-3F0BC051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5257800"/>
            <a:ext cx="119221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Producing  more than 9 % of the total  Guava production in the country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71D3ABB-4780-4B27-B2AB-DCD12A16E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4432300"/>
            <a:ext cx="1158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b="1" i="1" kern="0" dirty="0">
                <a:latin typeface="+mj-lt"/>
                <a:cs typeface="Arial" charset="0"/>
              </a:rPr>
              <a:t>Guava</a:t>
            </a:r>
            <a:endParaRPr lang="en-GB" sz="1900" b="1" i="1" kern="0" dirty="0">
              <a:latin typeface="+mj-lt"/>
              <a:cs typeface="Arial" charset="0"/>
            </a:endParaRPr>
          </a:p>
        </p:txBody>
      </p:sp>
      <p:sp>
        <p:nvSpPr>
          <p:cNvPr id="61" name="Freeform 12">
            <a:extLst>
              <a:ext uri="{FF2B5EF4-FFF2-40B4-BE49-F238E27FC236}">
                <a16:creationId xmlns:a16="http://schemas.microsoft.com/office/drawing/2014/main" id="{207AB30A-9DBE-497A-BD6F-204438E11ED7}"/>
              </a:ext>
            </a:extLst>
          </p:cNvPr>
          <p:cNvSpPr>
            <a:spLocks/>
          </p:cNvSpPr>
          <p:nvPr/>
        </p:nvSpPr>
        <p:spPr bwMode="auto">
          <a:xfrm>
            <a:off x="6294438" y="4746625"/>
            <a:ext cx="1322387" cy="1414463"/>
          </a:xfrm>
          <a:custGeom>
            <a:avLst/>
            <a:gdLst>
              <a:gd name="T0" fmla="*/ 853 w 853"/>
              <a:gd name="T1" fmla="*/ 877 h 877"/>
              <a:gd name="T2" fmla="*/ 0 w 853"/>
              <a:gd name="T3" fmla="*/ 877 h 877"/>
              <a:gd name="T4" fmla="*/ 0 w 853"/>
              <a:gd name="T5" fmla="*/ 0 h 877"/>
              <a:gd name="T6" fmla="*/ 446 w 853"/>
              <a:gd name="T7" fmla="*/ 259 h 877"/>
              <a:gd name="T8" fmla="*/ 853 w 853"/>
              <a:gd name="T9" fmla="*/ 0 h 877"/>
              <a:gd name="T10" fmla="*/ 853 w 853"/>
              <a:gd name="T11" fmla="*/ 877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3" h="877">
                <a:moveTo>
                  <a:pt x="853" y="877"/>
                </a:moveTo>
                <a:lnTo>
                  <a:pt x="0" y="877"/>
                </a:lnTo>
                <a:lnTo>
                  <a:pt x="0" y="0"/>
                </a:lnTo>
                <a:lnTo>
                  <a:pt x="446" y="259"/>
                </a:lnTo>
                <a:lnTo>
                  <a:pt x="853" y="0"/>
                </a:lnTo>
                <a:lnTo>
                  <a:pt x="853" y="87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" name="Freeform 38">
            <a:extLst>
              <a:ext uri="{FF2B5EF4-FFF2-40B4-BE49-F238E27FC236}">
                <a16:creationId xmlns:a16="http://schemas.microsoft.com/office/drawing/2014/main" id="{9D317B1B-C774-410E-BD36-D1B9F281D5BB}"/>
              </a:ext>
            </a:extLst>
          </p:cNvPr>
          <p:cNvSpPr>
            <a:spLocks/>
          </p:cNvSpPr>
          <p:nvPr/>
        </p:nvSpPr>
        <p:spPr bwMode="auto">
          <a:xfrm>
            <a:off x="6318250" y="2012950"/>
            <a:ext cx="1298575" cy="2947988"/>
          </a:xfrm>
          <a:custGeom>
            <a:avLst/>
            <a:gdLst>
              <a:gd name="T0" fmla="*/ 426 w 853"/>
              <a:gd name="T1" fmla="*/ 0 h 1828"/>
              <a:gd name="T2" fmla="*/ 0 w 853"/>
              <a:gd name="T3" fmla="*/ 250 h 1828"/>
              <a:gd name="T4" fmla="*/ 0 w 853"/>
              <a:gd name="T5" fmla="*/ 1581 h 1828"/>
              <a:gd name="T6" fmla="*/ 426 w 853"/>
              <a:gd name="T7" fmla="*/ 1828 h 1828"/>
              <a:gd name="T8" fmla="*/ 853 w 853"/>
              <a:gd name="T9" fmla="*/ 1581 h 1828"/>
              <a:gd name="T10" fmla="*/ 853 w 853"/>
              <a:gd name="T11" fmla="*/ 247 h 1828"/>
              <a:gd name="T12" fmla="*/ 426 w 853"/>
              <a:gd name="T13" fmla="*/ 0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3" h="1828">
                <a:moveTo>
                  <a:pt x="426" y="0"/>
                </a:moveTo>
                <a:lnTo>
                  <a:pt x="0" y="250"/>
                </a:lnTo>
                <a:lnTo>
                  <a:pt x="0" y="1581"/>
                </a:lnTo>
                <a:lnTo>
                  <a:pt x="426" y="1828"/>
                </a:lnTo>
                <a:lnTo>
                  <a:pt x="853" y="1581"/>
                </a:lnTo>
                <a:lnTo>
                  <a:pt x="853" y="247"/>
                </a:lnTo>
                <a:lnTo>
                  <a:pt x="426" y="0"/>
                </a:lnTo>
                <a:close/>
              </a:path>
            </a:pathLst>
          </a:custGeom>
          <a:solidFill>
            <a:srgbClr val="E5E1DE"/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Freeform 40">
            <a:extLst>
              <a:ext uri="{FF2B5EF4-FFF2-40B4-BE49-F238E27FC236}">
                <a16:creationId xmlns:a16="http://schemas.microsoft.com/office/drawing/2014/main" id="{521C1CCA-8804-47BC-9705-17C3AFE303CB}"/>
              </a:ext>
            </a:extLst>
          </p:cNvPr>
          <p:cNvSpPr>
            <a:spLocks/>
          </p:cNvSpPr>
          <p:nvPr/>
        </p:nvSpPr>
        <p:spPr bwMode="auto">
          <a:xfrm>
            <a:off x="6413500" y="2154238"/>
            <a:ext cx="1189038" cy="1039812"/>
          </a:xfrm>
          <a:custGeom>
            <a:avLst/>
            <a:gdLst>
              <a:gd name="T0" fmla="*/ 739 w 739"/>
              <a:gd name="T1" fmla="*/ 434 h 645"/>
              <a:gd name="T2" fmla="*/ 367 w 739"/>
              <a:gd name="T3" fmla="*/ 645 h 645"/>
              <a:gd name="T4" fmla="*/ 0 w 739"/>
              <a:gd name="T5" fmla="*/ 434 h 645"/>
              <a:gd name="T6" fmla="*/ 0 w 739"/>
              <a:gd name="T7" fmla="*/ 211 h 645"/>
              <a:gd name="T8" fmla="*/ 367 w 739"/>
              <a:gd name="T9" fmla="*/ 0 h 645"/>
              <a:gd name="T10" fmla="*/ 739 w 739"/>
              <a:gd name="T11" fmla="*/ 211 h 645"/>
              <a:gd name="T12" fmla="*/ 739 w 739"/>
              <a:gd name="T13" fmla="*/ 43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9" h="645">
                <a:moveTo>
                  <a:pt x="739" y="434"/>
                </a:moveTo>
                <a:lnTo>
                  <a:pt x="367" y="645"/>
                </a:lnTo>
                <a:lnTo>
                  <a:pt x="0" y="434"/>
                </a:lnTo>
                <a:lnTo>
                  <a:pt x="0" y="211"/>
                </a:lnTo>
                <a:lnTo>
                  <a:pt x="367" y="0"/>
                </a:lnTo>
                <a:lnTo>
                  <a:pt x="739" y="211"/>
                </a:lnTo>
                <a:lnTo>
                  <a:pt x="739" y="43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104287" tIns="52144" rIns="104287" bIns="52144"/>
          <a:lstStyle/>
          <a:p>
            <a:pPr defTabSz="10428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1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92EB3F6C-51E4-482D-ABF6-4C1C9327D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7988" y="2206625"/>
            <a:ext cx="419100" cy="85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 eaLnBrk="1" hangingPunct="1">
              <a:defRPr/>
            </a:pPr>
            <a:r>
              <a:rPr lang="en-US" altLang="en-US" sz="6000" b="1" i="1" dirty="0">
                <a:solidFill>
                  <a:srgbClr val="FFFFFF"/>
                </a:solidFill>
                <a:latin typeface="+mj-lt"/>
              </a:rPr>
              <a:t>7</a:t>
            </a:r>
            <a:endParaRPr lang="en-US" altLang="en-US" sz="21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5" name="Picture 97" descr="Icon&#10;&#10;Description automatically generated">
            <a:extLst>
              <a:ext uri="{FF2B5EF4-FFF2-40B4-BE49-F238E27FC236}">
                <a16:creationId xmlns:a16="http://schemas.microsoft.com/office/drawing/2014/main" id="{D0622E5D-6EF6-4D75-9601-F409F482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582">
            <a:off x="6331374" y="3205164"/>
            <a:ext cx="1258328" cy="120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0">
            <a:extLst>
              <a:ext uri="{FF2B5EF4-FFF2-40B4-BE49-F238E27FC236}">
                <a16:creationId xmlns:a16="http://schemas.microsoft.com/office/drawing/2014/main" id="{044A5118-52FF-40DA-9F7F-B718F70C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4425950"/>
            <a:ext cx="11572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b="1" i="1" kern="0" dirty="0">
                <a:latin typeface="+mj-lt"/>
                <a:cs typeface="Arial" charset="0"/>
              </a:rPr>
              <a:t>Banana</a:t>
            </a:r>
            <a:endParaRPr lang="en-GB" sz="1900" b="1" i="1" kern="0" dirty="0">
              <a:latin typeface="+mj-lt"/>
              <a:cs typeface="Arial" charset="0"/>
            </a:endParaRPr>
          </a:p>
        </p:txBody>
      </p:sp>
      <p:sp>
        <p:nvSpPr>
          <p:cNvPr id="67" name="Rectangle 10">
            <a:extLst>
              <a:ext uri="{FF2B5EF4-FFF2-40B4-BE49-F238E27FC236}">
                <a16:creationId xmlns:a16="http://schemas.microsoft.com/office/drawing/2014/main" id="{1DAFCBC3-0396-469F-A8B0-7588A8984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5238750"/>
            <a:ext cx="13001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Producing  more than 6% of the total Banana production in the country.</a:t>
            </a:r>
            <a:endParaRPr lang="en-GB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56">
            <a:extLst>
              <a:ext uri="{FF2B5EF4-FFF2-40B4-BE49-F238E27FC236}">
                <a16:creationId xmlns:a16="http://schemas.microsoft.com/office/drawing/2014/main" id="{24B69962-6CEC-4306-BAAC-E4D8462B2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220913"/>
            <a:ext cx="339725" cy="850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42872" eaLnBrk="1" hangingPunct="1">
              <a:defRPr/>
            </a:pPr>
            <a:r>
              <a:rPr lang="en-US" altLang="en-US" sz="6000" b="1" i="1" dirty="0">
                <a:solidFill>
                  <a:srgbClr val="FFFFFF"/>
                </a:solidFill>
                <a:latin typeface="+mj-lt"/>
              </a:rPr>
              <a:t>7</a:t>
            </a:r>
            <a:endParaRPr lang="en-US" altLang="en-US" sz="21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9" name="Rectangle 10">
            <a:extLst>
              <a:ext uri="{FF2B5EF4-FFF2-40B4-BE49-F238E27FC236}">
                <a16:creationId xmlns:a16="http://schemas.microsoft.com/office/drawing/2014/main" id="{301F6CD9-CBA7-4644-8F86-7EFF2F4E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25" y="5226050"/>
            <a:ext cx="128905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Producing  more than 7% of the total Mango production in the country</a:t>
            </a:r>
            <a:r>
              <a:rPr lang="en-US" sz="1100" b="1" i="1" dirty="0">
                <a:latin typeface="+mn-lt"/>
              </a:rPr>
              <a:t>.</a:t>
            </a:r>
            <a:endParaRPr lang="en-GB" sz="1100" b="1" i="1" dirty="0">
              <a:latin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45EFF3-0BD0-4D7D-98C3-75359F4719E7}"/>
              </a:ext>
            </a:extLst>
          </p:cNvPr>
          <p:cNvSpPr txBox="1"/>
          <p:nvPr/>
        </p:nvSpPr>
        <p:spPr bwMode="auto">
          <a:xfrm rot="5400000">
            <a:off x="10366189" y="4598988"/>
            <a:ext cx="3111500" cy="222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i="1" dirty="0">
                <a:solidFill>
                  <a:srgbClr val="000000"/>
                </a:solidFill>
                <a:latin typeface="PT Sans" panose="020B0503020203020204" pitchFamily="34" charset="0"/>
              </a:rPr>
              <a:t>Source: 3rd Advance Estimate 2021-22, Dept. Of Agri. &amp; FW</a:t>
            </a:r>
            <a:endParaRPr lang="hi-IN" sz="800" b="1" i="1" dirty="0">
              <a:latin typeface="+mn-lt"/>
            </a:endParaRPr>
          </a:p>
        </p:txBody>
      </p:sp>
      <p:pic>
        <p:nvPicPr>
          <p:cNvPr id="71" name="Picture 105" descr="A fruit cut in half&#10;&#10;Description automatically generated with low confidence">
            <a:extLst>
              <a:ext uri="{FF2B5EF4-FFF2-40B4-BE49-F238E27FC236}">
                <a16:creationId xmlns:a16="http://schemas.microsoft.com/office/drawing/2014/main" id="{9A62C81F-F730-4054-A007-E6B41EF5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06" y="3337832"/>
            <a:ext cx="1247699" cy="114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10">
            <a:extLst>
              <a:ext uri="{FF2B5EF4-FFF2-40B4-BE49-F238E27FC236}">
                <a16:creationId xmlns:a16="http://schemas.microsoft.com/office/drawing/2014/main" id="{E80350A1-FE18-4F2F-B278-8B7D8D40C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395788"/>
            <a:ext cx="11588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98513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b="1" i="1" kern="0" dirty="0">
                <a:latin typeface="+mj-lt"/>
                <a:cs typeface="Arial" charset="0"/>
              </a:rPr>
              <a:t>Mango</a:t>
            </a:r>
            <a:endParaRPr lang="en-GB" sz="1900" b="1" i="1" kern="0" dirty="0">
              <a:latin typeface="+mj-lt"/>
              <a:cs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3D9653-7BB7-4A9A-B09C-91BE888D3A2C}"/>
              </a:ext>
            </a:extLst>
          </p:cNvPr>
          <p:cNvSpPr/>
          <p:nvPr/>
        </p:nvSpPr>
        <p:spPr bwMode="auto">
          <a:xfrm>
            <a:off x="9142008" y="3432159"/>
            <a:ext cx="1624054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Vegetables</a:t>
            </a:r>
          </a:p>
        </p:txBody>
      </p:sp>
      <p:sp>
        <p:nvSpPr>
          <p:cNvPr id="75" name="Star: 7 Points 74">
            <a:extLst>
              <a:ext uri="{FF2B5EF4-FFF2-40B4-BE49-F238E27FC236}">
                <a16:creationId xmlns:a16="http://schemas.microsoft.com/office/drawing/2014/main" id="{BD035561-6E69-46A9-88CE-A71BB01A16DF}"/>
              </a:ext>
            </a:extLst>
          </p:cNvPr>
          <p:cNvSpPr/>
          <p:nvPr/>
        </p:nvSpPr>
        <p:spPr bwMode="auto">
          <a:xfrm>
            <a:off x="9116269" y="2886059"/>
            <a:ext cx="503763" cy="612775"/>
          </a:xfrm>
          <a:prstGeom prst="star7">
            <a:avLst/>
          </a:prstGeom>
          <a:solidFill>
            <a:srgbClr val="FABE2C"/>
          </a:solidFill>
          <a:ln>
            <a:solidFill>
              <a:srgbClr val="FAB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76" name="Group 121">
            <a:extLst>
              <a:ext uri="{FF2B5EF4-FFF2-40B4-BE49-F238E27FC236}">
                <a16:creationId xmlns:a16="http://schemas.microsoft.com/office/drawing/2014/main" id="{91448460-DEA5-4AAC-BB37-E1621D29616D}"/>
              </a:ext>
            </a:extLst>
          </p:cNvPr>
          <p:cNvGrpSpPr>
            <a:grpSpLocks/>
          </p:cNvGrpSpPr>
          <p:nvPr/>
        </p:nvGrpSpPr>
        <p:grpSpPr bwMode="auto">
          <a:xfrm>
            <a:off x="9117193" y="4129538"/>
            <a:ext cx="1792702" cy="1034147"/>
            <a:chOff x="7363395" y="1063124"/>
            <a:chExt cx="2321923" cy="103359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EDC2D45-BCC6-40C5-B452-5197A6FCE216}"/>
                </a:ext>
              </a:extLst>
            </p:cNvPr>
            <p:cNvSpPr/>
            <p:nvPr/>
          </p:nvSpPr>
          <p:spPr>
            <a:xfrm>
              <a:off x="7435776" y="1639762"/>
              <a:ext cx="2103489" cy="45695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Fruits</a:t>
              </a:r>
            </a:p>
          </p:txBody>
        </p:sp>
        <p:sp>
          <p:nvSpPr>
            <p:cNvPr id="78" name="Star: 7 Points 77">
              <a:extLst>
                <a:ext uri="{FF2B5EF4-FFF2-40B4-BE49-F238E27FC236}">
                  <a16:creationId xmlns:a16="http://schemas.microsoft.com/office/drawing/2014/main" id="{A72F2F90-2150-497F-8A59-CE6932B4C0CC}"/>
                </a:ext>
              </a:extLst>
            </p:cNvPr>
            <p:cNvSpPr/>
            <p:nvPr/>
          </p:nvSpPr>
          <p:spPr>
            <a:xfrm>
              <a:off x="7362749" y="1095542"/>
              <a:ext cx="688992" cy="612447"/>
            </a:xfrm>
            <a:prstGeom prst="star7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pic>
          <p:nvPicPr>
            <p:cNvPr id="79" name="Picture 7" descr="A group of fruit on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32F59FC-4F15-41CA-BBC5-C7471F4FB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686" y="1063124"/>
              <a:ext cx="737632" cy="73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" name="Picture 119" descr="A bag of vegetables and a tomato&#10;&#10;Description automatically generated with low confidence">
            <a:extLst>
              <a:ext uri="{FF2B5EF4-FFF2-40B4-BE49-F238E27FC236}">
                <a16:creationId xmlns:a16="http://schemas.microsoft.com/office/drawing/2014/main" id="{8B4124DC-A09C-4E19-A127-8D060672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62" y="2849546"/>
            <a:ext cx="569509" cy="7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7" descr="A picture containing clipart, circle, cartoon, art&#10;&#10;Description automatically generated">
            <a:extLst>
              <a:ext uri="{FF2B5EF4-FFF2-40B4-BE49-F238E27FC236}">
                <a16:creationId xmlns:a16="http://schemas.microsoft.com/office/drawing/2014/main" id="{7CE81370-2B97-40AF-BA35-EF1A3B75B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52800"/>
            <a:ext cx="9858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C7C3F52-F6FE-474A-B4A1-79198C68E5AC}"/>
              </a:ext>
            </a:extLst>
          </p:cNvPr>
          <p:cNvSpPr/>
          <p:nvPr/>
        </p:nvSpPr>
        <p:spPr>
          <a:xfrm>
            <a:off x="252916" y="989172"/>
            <a:ext cx="11543611" cy="905618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FFFFFF"/>
                </a:solidFill>
                <a:latin typeface="Georgia"/>
              </a:rPr>
              <a:t>Bihar is a leading state in </a:t>
            </a:r>
          </a:p>
          <a:p>
            <a:pPr algn="ctr" defTabSz="1042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FFFFFF"/>
                </a:solidFill>
                <a:latin typeface="Georgia"/>
              </a:rPr>
              <a:t>production of horticultural produce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3D289A5-E2ED-4DDB-BD94-3B7E38B09E25}"/>
              </a:ext>
            </a:extLst>
          </p:cNvPr>
          <p:cNvSpPr txBox="1"/>
          <p:nvPr/>
        </p:nvSpPr>
        <p:spPr>
          <a:xfrm>
            <a:off x="8658226" y="2181701"/>
            <a:ext cx="2792411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Overall Ranking in Country </a:t>
            </a:r>
            <a:r>
              <a:rPr lang="en-US" sz="1600" dirty="0" err="1"/>
              <a:t>wrt</a:t>
            </a:r>
            <a:r>
              <a:rPr lang="en-US" sz="1600" dirty="0"/>
              <a:t> Production </a:t>
            </a:r>
          </a:p>
        </p:txBody>
      </p:sp>
    </p:spTree>
    <p:extLst>
      <p:ext uri="{BB962C8B-B14F-4D97-AF65-F5344CB8AC3E}">
        <p14:creationId xmlns:p14="http://schemas.microsoft.com/office/powerpoint/2010/main" val="278252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>
            <a:extLst>
              <a:ext uri="{FF2B5EF4-FFF2-40B4-BE49-F238E27FC236}">
                <a16:creationId xmlns:a16="http://schemas.microsoft.com/office/drawing/2014/main" id="{A36A2822-425C-4089-A8DC-B7F441F8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1800"/>
            <a:ext cx="11306175" cy="13874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BIHAR </a:t>
            </a:r>
            <a:r>
              <a:rPr lang="en-US" dirty="0"/>
              <a:t>– A POTENTIAL STATE FOR MICRO-IRRIGATION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F489666B-FE4F-40DE-B1C6-FCA394C2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79" y="919956"/>
            <a:ext cx="11201208" cy="5018088"/>
          </a:xfrm>
          <a:ln>
            <a:solidFill>
              <a:srgbClr val="AA2417"/>
            </a:solidFill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From North-west to central Bihar i.e. from West </a:t>
            </a:r>
            <a:r>
              <a:rPr lang="en-US" sz="1800" dirty="0" err="1"/>
              <a:t>Champaran</a:t>
            </a:r>
            <a:r>
              <a:rPr lang="en-US" sz="1800" dirty="0"/>
              <a:t> to </a:t>
            </a:r>
            <a:r>
              <a:rPr lang="en-US" sz="1800" dirty="0" err="1"/>
              <a:t>Samastipur</a:t>
            </a:r>
            <a:r>
              <a:rPr lang="en-US" sz="1800" dirty="0"/>
              <a:t> Sugarcane is major crop (3,14,987 Ha)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Area around Muzaffarpur, </a:t>
            </a:r>
            <a:r>
              <a:rPr lang="en-US" sz="1800" dirty="0" err="1"/>
              <a:t>Samantipur,Vaishali</a:t>
            </a:r>
            <a:r>
              <a:rPr lang="en-US" sz="1800" dirty="0"/>
              <a:t> are cradle of Shahi Litchi (GI tagged) (36,673) with a ambitious target of 300 Ha area expansion every year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Kishanganj is blessed with TEA and Pineapple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Bhagalpur known to produce </a:t>
            </a:r>
            <a:r>
              <a:rPr lang="en-US" sz="1800" dirty="0" err="1"/>
              <a:t>Jardalu</a:t>
            </a:r>
            <a:r>
              <a:rPr lang="en-US" sz="1800" dirty="0"/>
              <a:t> mango, GI tagged, and Mango in whole having acreage of 1,60,237Ha and 1100 Ha under area expansion per year.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8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Besides above the farmers of Bihar are cultivating Strawberry, Dragon fruit (</a:t>
            </a:r>
            <a:r>
              <a:rPr lang="en-US" sz="1800" dirty="0" err="1"/>
              <a:t>Kamlam</a:t>
            </a:r>
            <a:r>
              <a:rPr lang="en-US" sz="1800" dirty="0"/>
              <a:t>), etc.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7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Cultivable land under Fruits are 3.6 lakh Ha and vegetable 9.17 lakh Ha which have precise water requirement.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782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9171F8-AAA7-4C2A-AEE9-D8364F32060E}"/>
              </a:ext>
            </a:extLst>
          </p:cNvPr>
          <p:cNvSpPr txBox="1"/>
          <p:nvPr/>
        </p:nvSpPr>
        <p:spPr>
          <a:xfrm>
            <a:off x="307975" y="1862582"/>
            <a:ext cx="10891837" cy="4572000"/>
          </a:xfrm>
          <a:prstGeom prst="rect">
            <a:avLst/>
          </a:prstGeom>
          <a:noFill/>
          <a:ln>
            <a:solidFill>
              <a:srgbClr val="AA2417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4BB9655C-FA52-4251-B94B-0B71DA21D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1833642"/>
            <a:ext cx="3484562" cy="144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de-DE" altLang="en-US" b="1">
                <a:latin typeface="Georgia" panose="02040502050405020303" pitchFamily="18" charset="0"/>
              </a:rPr>
              <a:t>Paddy</a:t>
            </a: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endParaRPr lang="de-DE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Area – </a:t>
            </a:r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2.94 million hectares</a:t>
            </a:r>
          </a:p>
          <a:p>
            <a:pPr eaLnBrk="1" hangingPunct="1">
              <a:lnSpc>
                <a:spcPct val="95000"/>
              </a:lnSpc>
            </a:pP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Production – </a:t>
            </a:r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11.48 million tonnes </a:t>
            </a:r>
          </a:p>
        </p:txBody>
      </p:sp>
      <p:pic>
        <p:nvPicPr>
          <p:cNvPr id="85" name="Picture 81" descr="A yellow and green plant&#10;&#10;Description automatically generated with low confidence">
            <a:extLst>
              <a:ext uri="{FF2B5EF4-FFF2-40B4-BE49-F238E27FC236}">
                <a16:creationId xmlns:a16="http://schemas.microsoft.com/office/drawing/2014/main" id="{EC4A1FE8-D7F3-4A8D-A07B-0E477491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1888332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Graphic 90" descr="Crops with solid fill">
            <a:extLst>
              <a:ext uri="{FF2B5EF4-FFF2-40B4-BE49-F238E27FC236}">
                <a16:creationId xmlns:a16="http://schemas.microsoft.com/office/drawing/2014/main" id="{E81CADF7-4147-4332-B392-D3409A08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20" y="3369152"/>
            <a:ext cx="1508760" cy="1508760"/>
          </a:xfrm>
          <a:prstGeom prst="rect">
            <a:avLst/>
          </a:prstGeom>
        </p:spPr>
      </p:pic>
      <p:pic>
        <p:nvPicPr>
          <p:cNvPr id="87" name="Picture 91" descr="A corn on the cob&#10;&#10;Description automatically generated with medium confidence">
            <a:extLst>
              <a:ext uri="{FF2B5EF4-FFF2-40B4-BE49-F238E27FC236}">
                <a16:creationId xmlns:a16="http://schemas.microsoft.com/office/drawing/2014/main" id="{F7F255A4-F039-4AFC-B6B5-2F2D03D0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08" y="4991815"/>
            <a:ext cx="1328896" cy="13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Rectangle 92">
            <a:extLst>
              <a:ext uri="{FF2B5EF4-FFF2-40B4-BE49-F238E27FC236}">
                <a16:creationId xmlns:a16="http://schemas.microsoft.com/office/drawing/2014/main" id="{B1ACCFD2-1FF2-4433-B4FE-4500E329A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3515282"/>
            <a:ext cx="3494087" cy="11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de-DE" altLang="en-US" b="1">
                <a:latin typeface="Georgia" panose="02040502050405020303" pitchFamily="18" charset="0"/>
              </a:rPr>
              <a:t>Wheat</a:t>
            </a: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endParaRPr lang="de-DE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Area – </a:t>
            </a:r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2.20 million hectares</a:t>
            </a:r>
          </a:p>
          <a:p>
            <a:pPr eaLnBrk="1" hangingPunct="1">
              <a:lnSpc>
                <a:spcPct val="95000"/>
              </a:lnSpc>
            </a:pP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Production – </a:t>
            </a:r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6.36 million tonnes</a:t>
            </a:r>
          </a:p>
        </p:txBody>
      </p:sp>
      <p:sp>
        <p:nvSpPr>
          <p:cNvPr id="89" name="Rectangle 93">
            <a:extLst>
              <a:ext uri="{FF2B5EF4-FFF2-40B4-BE49-F238E27FC236}">
                <a16:creationId xmlns:a16="http://schemas.microsoft.com/office/drawing/2014/main" id="{9C3C2ADA-5D11-4F13-88EC-24826DD4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63093"/>
            <a:ext cx="3429000" cy="115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de-DE" altLang="en-US" b="1">
                <a:latin typeface="Georgia" panose="02040502050405020303" pitchFamily="18" charset="0"/>
              </a:rPr>
              <a:t>Maize</a:t>
            </a: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endParaRPr lang="de-DE" altLang="en-US" b="1">
              <a:latin typeface="Georgia" panose="02040502050405020303" pitchFamily="18" charset="0"/>
            </a:endParaRPr>
          </a:p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Area – </a:t>
            </a:r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0.66 million hectares</a:t>
            </a:r>
          </a:p>
          <a:p>
            <a:pPr eaLnBrk="1" hangingPunct="1">
              <a:lnSpc>
                <a:spcPct val="95000"/>
              </a:lnSpc>
            </a:pPr>
            <a:r>
              <a:rPr lang="de-DE" altLang="en-US">
                <a:latin typeface="Arial" panose="020B0604020202020204" pitchFamily="34" charset="0"/>
                <a:cs typeface="Arial" panose="020B0604020202020204" pitchFamily="34" charset="0"/>
              </a:rPr>
              <a:t>Production – </a:t>
            </a:r>
            <a:r>
              <a:rPr lang="de-DE" altLang="en-US" b="1">
                <a:latin typeface="Arial" panose="020B0604020202020204" pitchFamily="34" charset="0"/>
                <a:cs typeface="Arial" panose="020B0604020202020204" pitchFamily="34" charset="0"/>
              </a:rPr>
              <a:t>3.64 million tonnes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6FDDE20-6C75-4C0C-A49A-4FD77E9ADA4B}"/>
              </a:ext>
            </a:extLst>
          </p:cNvPr>
          <p:cNvSpPr txBox="1"/>
          <p:nvPr/>
        </p:nvSpPr>
        <p:spPr>
          <a:xfrm>
            <a:off x="296069" y="6497191"/>
            <a:ext cx="3475037" cy="230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Department of Agriculture, Govt. of Bihar</a:t>
            </a:r>
            <a:endParaRPr lang="hi-IN" sz="900" b="1" i="1" dirty="0">
              <a:latin typeface="Arial" panose="020B0604020202020204" pitchFamily="34" charset="0"/>
            </a:endParaRPr>
          </a:p>
        </p:txBody>
      </p:sp>
      <p:pic>
        <p:nvPicPr>
          <p:cNvPr id="91" name="Graphic 97" descr="Upward trend with solid fill">
            <a:extLst>
              <a:ext uri="{FF2B5EF4-FFF2-40B4-BE49-F238E27FC236}">
                <a16:creationId xmlns:a16="http://schemas.microsoft.com/office/drawing/2014/main" id="{2EDF0313-0DF4-4286-ABFD-8AFEEB08E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5155" y="1950562"/>
            <a:ext cx="1005840" cy="1005840"/>
          </a:xfrm>
          <a:prstGeom prst="rect">
            <a:avLst/>
          </a:prstGeom>
        </p:spPr>
      </p:pic>
      <p:sp>
        <p:nvSpPr>
          <p:cNvPr id="92" name="Rectangle 18">
            <a:extLst>
              <a:ext uri="{FF2B5EF4-FFF2-40B4-BE49-F238E27FC236}">
                <a16:creationId xmlns:a16="http://schemas.microsoft.com/office/drawing/2014/main" id="{121CC0FF-F0EF-46D7-AEFD-09FA672D8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24414"/>
            <a:ext cx="2468563" cy="25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2005-06  (1075 kg/ha.)</a:t>
            </a:r>
          </a:p>
        </p:txBody>
      </p:sp>
      <p:sp>
        <p:nvSpPr>
          <p:cNvPr id="93" name="Rectangle 19">
            <a:extLst>
              <a:ext uri="{FF2B5EF4-FFF2-40B4-BE49-F238E27FC236}">
                <a16:creationId xmlns:a16="http://schemas.microsoft.com/office/drawing/2014/main" id="{FB33E27B-0523-40F4-B857-E404A4082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0" y="1932226"/>
            <a:ext cx="2468563" cy="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2021-22  (3905 kg/ha.)</a:t>
            </a:r>
          </a:p>
        </p:txBody>
      </p:sp>
      <p:pic>
        <p:nvPicPr>
          <p:cNvPr id="94" name="Graphic 21" descr="Upward trend with solid fill">
            <a:extLst>
              <a:ext uri="{FF2B5EF4-FFF2-40B4-BE49-F238E27FC236}">
                <a16:creationId xmlns:a16="http://schemas.microsoft.com/office/drawing/2014/main" id="{202986E6-67CA-4797-9480-D220068ED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80" y="3512662"/>
            <a:ext cx="1005840" cy="1005840"/>
          </a:xfrm>
          <a:prstGeom prst="rect">
            <a:avLst/>
          </a:prstGeom>
        </p:spPr>
      </p:pic>
      <p:sp>
        <p:nvSpPr>
          <p:cNvPr id="95" name="Rectangle 22">
            <a:extLst>
              <a:ext uri="{FF2B5EF4-FFF2-40B4-BE49-F238E27FC236}">
                <a16:creationId xmlns:a16="http://schemas.microsoft.com/office/drawing/2014/main" id="{3D615AEC-7AE1-4504-9207-97EE92C0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4486514"/>
            <a:ext cx="2468563" cy="25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2005-06  (1617 kg/ha.)</a:t>
            </a:r>
          </a:p>
        </p:txBody>
      </p:sp>
      <p:sp>
        <p:nvSpPr>
          <p:cNvPr id="96" name="Rectangle 23">
            <a:extLst>
              <a:ext uri="{FF2B5EF4-FFF2-40B4-BE49-F238E27FC236}">
                <a16:creationId xmlns:a16="http://schemas.microsoft.com/office/drawing/2014/main" id="{9ED3460D-897F-4369-9F4A-D18EB7FA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494326"/>
            <a:ext cx="2468563" cy="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2021-22  (2886 kg/ha.)</a:t>
            </a:r>
          </a:p>
        </p:txBody>
      </p:sp>
      <p:pic>
        <p:nvPicPr>
          <p:cNvPr id="97" name="Graphic 24" descr="Upward trend with solid fill">
            <a:extLst>
              <a:ext uri="{FF2B5EF4-FFF2-40B4-BE49-F238E27FC236}">
                <a16:creationId xmlns:a16="http://schemas.microsoft.com/office/drawing/2014/main" id="{71A9E8AE-707D-4EF7-ACAB-949A64323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280" y="5036662"/>
            <a:ext cx="1005840" cy="1005840"/>
          </a:xfrm>
          <a:prstGeom prst="rect">
            <a:avLst/>
          </a:prstGeom>
        </p:spPr>
      </p:pic>
      <p:sp>
        <p:nvSpPr>
          <p:cNvPr id="98" name="Rectangle 25">
            <a:extLst>
              <a:ext uri="{FF2B5EF4-FFF2-40B4-BE49-F238E27FC236}">
                <a16:creationId xmlns:a16="http://schemas.microsoft.com/office/drawing/2014/main" id="{D10C715F-9AF0-465E-A992-916D76B8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6010514"/>
            <a:ext cx="2468563" cy="25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sz="1600">
                <a:latin typeface="Arial" panose="020B0604020202020204" pitchFamily="34" charset="0"/>
                <a:cs typeface="Arial" panose="020B0604020202020204" pitchFamily="34" charset="0"/>
              </a:rPr>
              <a:t>2005-06  (2298 kg/ha.)</a:t>
            </a:r>
          </a:p>
        </p:txBody>
      </p:sp>
      <p:sp>
        <p:nvSpPr>
          <p:cNvPr id="99" name="Rectangle 26">
            <a:extLst>
              <a:ext uri="{FF2B5EF4-FFF2-40B4-BE49-F238E27FC236}">
                <a16:creationId xmlns:a16="http://schemas.microsoft.com/office/drawing/2014/main" id="{125B6AAB-4234-4AE8-9269-128814BD7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018326"/>
            <a:ext cx="2468563" cy="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99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9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sz="1600">
                <a:latin typeface="Arial" panose="020B0604020202020204" pitchFamily="34" charset="0"/>
                <a:cs typeface="Arial" panose="020B0604020202020204" pitchFamily="34" charset="0"/>
              </a:rPr>
              <a:t>2021-22  (5541 kg/ha.)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E59F4CE-4229-4463-B923-800C3378EC25}"/>
              </a:ext>
            </a:extLst>
          </p:cNvPr>
          <p:cNvCxnSpPr/>
          <p:nvPr/>
        </p:nvCxnSpPr>
        <p:spPr>
          <a:xfrm>
            <a:off x="1306513" y="3353594"/>
            <a:ext cx="82296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6B2FD38-0BB7-4E95-83B1-E2C01908C218}"/>
              </a:ext>
            </a:extLst>
          </p:cNvPr>
          <p:cNvCxnSpPr/>
          <p:nvPr/>
        </p:nvCxnSpPr>
        <p:spPr>
          <a:xfrm>
            <a:off x="1252538" y="4896644"/>
            <a:ext cx="82296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itle 1">
            <a:extLst>
              <a:ext uri="{FF2B5EF4-FFF2-40B4-BE49-F238E27FC236}">
                <a16:creationId xmlns:a16="http://schemas.microsoft.com/office/drawing/2014/main" id="{A36A2822-425C-4089-A8DC-B7F441F8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1800"/>
            <a:ext cx="11306175" cy="5224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BIHAR </a:t>
            </a:r>
            <a:r>
              <a:rPr lang="en-US" dirty="0"/>
              <a:t>– A POTENTIAL STATE FOR MICRO-IRRIGATION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DFD304F-3B1B-44DB-A867-1F410A37A236}"/>
              </a:ext>
            </a:extLst>
          </p:cNvPr>
          <p:cNvSpPr/>
          <p:nvPr/>
        </p:nvSpPr>
        <p:spPr>
          <a:xfrm>
            <a:off x="307975" y="912972"/>
            <a:ext cx="10891837" cy="905618"/>
          </a:xfrm>
          <a:prstGeom prst="round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2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FFFFFF"/>
                </a:solidFill>
                <a:latin typeface="Georgia"/>
              </a:rPr>
              <a:t>Bihar is a leading state in </a:t>
            </a:r>
          </a:p>
          <a:p>
            <a:pPr algn="ctr" defTabSz="1042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FFFFFF"/>
                </a:solidFill>
                <a:latin typeface="Georgia"/>
              </a:rPr>
              <a:t>production of Grains </a:t>
            </a:r>
          </a:p>
        </p:txBody>
      </p:sp>
    </p:spTree>
    <p:extLst>
      <p:ext uri="{BB962C8B-B14F-4D97-AF65-F5344CB8AC3E}">
        <p14:creationId xmlns:p14="http://schemas.microsoft.com/office/powerpoint/2010/main" val="275813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4177-FF56-4B83-8D77-574E64A5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2001"/>
            <a:ext cx="11306175" cy="768150"/>
          </a:xfrm>
        </p:spPr>
        <p:txBody>
          <a:bodyPr/>
          <a:lstStyle/>
          <a:p>
            <a:r>
              <a:rPr lang="en-US" dirty="0"/>
              <a:t>Expectation from MI Companies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C516C-AE44-41DF-8361-097A06AED2A7}"/>
              </a:ext>
            </a:extLst>
          </p:cNvPr>
          <p:cNvSpPr txBox="1"/>
          <p:nvPr/>
        </p:nvSpPr>
        <p:spPr>
          <a:xfrm>
            <a:off x="533400" y="1446163"/>
            <a:ext cx="10687050" cy="2585323"/>
          </a:xfrm>
          <a:prstGeom prst="rect">
            <a:avLst/>
          </a:prstGeom>
          <a:noFill/>
          <a:ln>
            <a:solidFill>
              <a:srgbClr val="AA2417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Bihar has fragmented agriculture landholding (Average agriculture landholding 0.39Ha.) Micro-irrigation companies should customize their service portfolio in view of small landholding of the farmers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/>
              <a:t>MI companies should also focus on post installation service i.e. Repair &amp; Maintenance of the installed machines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MI Company should also focus on awareness generation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893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64DC4-0528-4C12-A446-82586C953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A2592-C621-43F7-B3C4-EFA61DD3D160}"/>
              </a:ext>
            </a:extLst>
          </p:cNvPr>
          <p:cNvSpPr txBox="1"/>
          <p:nvPr/>
        </p:nvSpPr>
        <p:spPr>
          <a:xfrm>
            <a:off x="0" y="3931920"/>
            <a:ext cx="12192000" cy="28469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2800" dirty="0"/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2800" dirty="0"/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2800" dirty="0"/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2800" dirty="0"/>
              <a:t>Thank You!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BE648-2161-4243-ADC4-BAA37AF653E2}"/>
              </a:ext>
            </a:extLst>
          </p:cNvPr>
          <p:cNvSpPr txBox="1"/>
          <p:nvPr/>
        </p:nvSpPr>
        <p:spPr>
          <a:xfrm>
            <a:off x="38100" y="853560"/>
            <a:ext cx="115085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We look forward to working together for Agricultural transformation in Bihar ! </a:t>
            </a:r>
          </a:p>
        </p:txBody>
      </p:sp>
    </p:spTree>
    <p:extLst>
      <p:ext uri="{BB962C8B-B14F-4D97-AF65-F5344CB8AC3E}">
        <p14:creationId xmlns:p14="http://schemas.microsoft.com/office/powerpoint/2010/main" val="405651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DBB6E0D-4979-4BED-94E4-9EBFB895BC88}"/>
              </a:ext>
            </a:extLst>
          </p:cNvPr>
          <p:cNvSpPr txBox="1"/>
          <p:nvPr/>
        </p:nvSpPr>
        <p:spPr>
          <a:xfrm>
            <a:off x="215760" y="868490"/>
            <a:ext cx="11746171" cy="5897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131F8-6A37-4F33-8ABC-ED4B14CDF95D}"/>
              </a:ext>
            </a:extLst>
          </p:cNvPr>
          <p:cNvSpPr/>
          <p:nvPr/>
        </p:nvSpPr>
        <p:spPr bwMode="ltGray">
          <a:xfrm>
            <a:off x="304837" y="1480352"/>
            <a:ext cx="4309244" cy="51676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Freeform 133">
            <a:extLst>
              <a:ext uri="{FF2B5EF4-FFF2-40B4-BE49-F238E27FC236}">
                <a16:creationId xmlns:a16="http://schemas.microsoft.com/office/drawing/2014/main" id="{D2EB9196-D34F-447C-8718-460B3A5D8038}"/>
              </a:ext>
            </a:extLst>
          </p:cNvPr>
          <p:cNvSpPr/>
          <p:nvPr/>
        </p:nvSpPr>
        <p:spPr>
          <a:xfrm>
            <a:off x="2045358" y="1456284"/>
            <a:ext cx="901776" cy="4636696"/>
          </a:xfrm>
          <a:custGeom>
            <a:avLst/>
            <a:gdLst>
              <a:gd name="connsiteX0" fmla="*/ 0 w 1039906"/>
              <a:gd name="connsiteY0" fmla="*/ 0 h 6131859"/>
              <a:gd name="connsiteX1" fmla="*/ 986117 w 1039906"/>
              <a:gd name="connsiteY1" fmla="*/ 1757083 h 6131859"/>
              <a:gd name="connsiteX2" fmla="*/ 26894 w 1039906"/>
              <a:gd name="connsiteY2" fmla="*/ 4043083 h 6131859"/>
              <a:gd name="connsiteX3" fmla="*/ 1039906 w 1039906"/>
              <a:gd name="connsiteY3" fmla="*/ 6131859 h 6131859"/>
              <a:gd name="connsiteX0" fmla="*/ 0 w 1143000"/>
              <a:gd name="connsiteY0" fmla="*/ 0 h 6131859"/>
              <a:gd name="connsiteX1" fmla="*/ 1089211 w 1143000"/>
              <a:gd name="connsiteY1" fmla="*/ 1757083 h 6131859"/>
              <a:gd name="connsiteX2" fmla="*/ 129988 w 1143000"/>
              <a:gd name="connsiteY2" fmla="*/ 4043083 h 6131859"/>
              <a:gd name="connsiteX3" fmla="*/ 1143000 w 1143000"/>
              <a:gd name="connsiteY3" fmla="*/ 6131859 h 6131859"/>
              <a:gd name="connsiteX0" fmla="*/ 31377 w 1021977"/>
              <a:gd name="connsiteY0" fmla="*/ 0 h 6131859"/>
              <a:gd name="connsiteX1" fmla="*/ 968188 w 1021977"/>
              <a:gd name="connsiteY1" fmla="*/ 1757083 h 6131859"/>
              <a:gd name="connsiteX2" fmla="*/ 8965 w 1021977"/>
              <a:gd name="connsiteY2" fmla="*/ 4043083 h 6131859"/>
              <a:gd name="connsiteX3" fmla="*/ 1021977 w 1021977"/>
              <a:gd name="connsiteY3" fmla="*/ 6131859 h 6131859"/>
              <a:gd name="connsiteX0" fmla="*/ 55532 w 1046132"/>
              <a:gd name="connsiteY0" fmla="*/ 0 h 6131859"/>
              <a:gd name="connsiteX1" fmla="*/ 847412 w 1046132"/>
              <a:gd name="connsiteY1" fmla="*/ 1745643 h 6131859"/>
              <a:gd name="connsiteX2" fmla="*/ 33120 w 1046132"/>
              <a:gd name="connsiteY2" fmla="*/ 4043083 h 6131859"/>
              <a:gd name="connsiteX3" fmla="*/ 1046132 w 1046132"/>
              <a:gd name="connsiteY3" fmla="*/ 6131859 h 6131859"/>
              <a:gd name="connsiteX0" fmla="*/ 22412 w 818027"/>
              <a:gd name="connsiteY0" fmla="*/ 0 h 6013732"/>
              <a:gd name="connsiteX1" fmla="*/ 814292 w 818027"/>
              <a:gd name="connsiteY1" fmla="*/ 1745643 h 6013732"/>
              <a:gd name="connsiteX2" fmla="*/ 0 w 818027"/>
              <a:gd name="connsiteY2" fmla="*/ 4043083 h 6013732"/>
              <a:gd name="connsiteX3" fmla="*/ 814292 w 818027"/>
              <a:gd name="connsiteY3" fmla="*/ 6013732 h 6013732"/>
              <a:gd name="connsiteX0" fmla="*/ 0 w 809560"/>
              <a:gd name="connsiteY0" fmla="*/ 0 h 6013732"/>
              <a:gd name="connsiteX1" fmla="*/ 791880 w 809560"/>
              <a:gd name="connsiteY1" fmla="*/ 1745643 h 6013732"/>
              <a:gd name="connsiteX2" fmla="*/ 106081 w 809560"/>
              <a:gd name="connsiteY2" fmla="*/ 3879243 h 6013732"/>
              <a:gd name="connsiteX3" fmla="*/ 791880 w 809560"/>
              <a:gd name="connsiteY3" fmla="*/ 6013732 h 6013732"/>
              <a:gd name="connsiteX0" fmla="*/ 0 w 791880"/>
              <a:gd name="connsiteY0" fmla="*/ 0 h 6013732"/>
              <a:gd name="connsiteX1" fmla="*/ 609600 w 791880"/>
              <a:gd name="connsiteY1" fmla="*/ 1593243 h 6013732"/>
              <a:gd name="connsiteX2" fmla="*/ 106081 w 791880"/>
              <a:gd name="connsiteY2" fmla="*/ 3879243 h 6013732"/>
              <a:gd name="connsiteX3" fmla="*/ 791880 w 791880"/>
              <a:gd name="connsiteY3" fmla="*/ 6013732 h 6013732"/>
              <a:gd name="connsiteX0" fmla="*/ 0 w 868825"/>
              <a:gd name="connsiteY0" fmla="*/ 0 h 6022562"/>
              <a:gd name="connsiteX1" fmla="*/ 609600 w 868825"/>
              <a:gd name="connsiteY1" fmla="*/ 1593243 h 6022562"/>
              <a:gd name="connsiteX2" fmla="*/ 106081 w 868825"/>
              <a:gd name="connsiteY2" fmla="*/ 3879243 h 6022562"/>
              <a:gd name="connsiteX3" fmla="*/ 868825 w 868825"/>
              <a:gd name="connsiteY3" fmla="*/ 6022562 h 60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825" h="6022562">
                <a:moveTo>
                  <a:pt x="0" y="0"/>
                </a:moveTo>
                <a:cubicBezTo>
                  <a:pt x="490817" y="541618"/>
                  <a:pt x="591920" y="946703"/>
                  <a:pt x="609600" y="1593243"/>
                </a:cubicBezTo>
                <a:cubicBezTo>
                  <a:pt x="627280" y="2239784"/>
                  <a:pt x="62877" y="3141023"/>
                  <a:pt x="106081" y="3879243"/>
                </a:cubicBezTo>
                <a:cubicBezTo>
                  <a:pt x="149285" y="4617463"/>
                  <a:pt x="366801" y="5342738"/>
                  <a:pt x="868825" y="6022562"/>
                </a:cubicBez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69DFB8-E75E-439D-AA9B-D9C7BCF57372}"/>
              </a:ext>
            </a:extLst>
          </p:cNvPr>
          <p:cNvSpPr/>
          <p:nvPr/>
        </p:nvSpPr>
        <p:spPr bwMode="ltGray">
          <a:xfrm>
            <a:off x="2212141" y="4940845"/>
            <a:ext cx="165489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D7C440-A4DA-4DD3-9CFC-CB30DFE07909}"/>
              </a:ext>
            </a:extLst>
          </p:cNvPr>
          <p:cNvSpPr/>
          <p:nvPr/>
        </p:nvSpPr>
        <p:spPr bwMode="ltGray">
          <a:xfrm>
            <a:off x="2093770" y="4435904"/>
            <a:ext cx="180000" cy="180000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EB13D0-1C72-4F01-AA5F-05FBB63E1E29}"/>
              </a:ext>
            </a:extLst>
          </p:cNvPr>
          <p:cNvSpPr/>
          <p:nvPr/>
        </p:nvSpPr>
        <p:spPr bwMode="ltGray">
          <a:xfrm>
            <a:off x="2274080" y="3549944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7E735C-78BD-4467-9A21-D0FE0E9FE0F5}"/>
              </a:ext>
            </a:extLst>
          </p:cNvPr>
          <p:cNvSpPr/>
          <p:nvPr/>
        </p:nvSpPr>
        <p:spPr bwMode="ltGray">
          <a:xfrm>
            <a:off x="2612164" y="2709611"/>
            <a:ext cx="180000" cy="180000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4F3EC3-ED0F-463F-B7E0-A24DDC4852DB}"/>
              </a:ext>
            </a:extLst>
          </p:cNvPr>
          <p:cNvSpPr/>
          <p:nvPr/>
        </p:nvSpPr>
        <p:spPr bwMode="ltGray">
          <a:xfrm>
            <a:off x="2517426" y="2119902"/>
            <a:ext cx="180000" cy="180000"/>
          </a:xfrm>
          <a:prstGeom prst="ellipse">
            <a:avLst/>
          </a:prstGeom>
          <a:solidFill>
            <a:srgbClr val="C495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EA4CFF-5E50-4EA1-9AD6-8493603F584B}"/>
              </a:ext>
            </a:extLst>
          </p:cNvPr>
          <p:cNvCxnSpPr/>
          <p:nvPr/>
        </p:nvCxnSpPr>
        <p:spPr>
          <a:xfrm>
            <a:off x="2225120" y="4525903"/>
            <a:ext cx="20244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E9D17-44B2-43EC-BFE8-91A8C52C63A0}"/>
              </a:ext>
            </a:extLst>
          </p:cNvPr>
          <p:cNvSpPr/>
          <p:nvPr/>
        </p:nvSpPr>
        <p:spPr>
          <a:xfrm>
            <a:off x="479196" y="2218160"/>
            <a:ext cx="1747410" cy="405683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>
              <a:spcAft>
                <a:spcPts val="150"/>
              </a:spcAft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Mega Promotional event  Organised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F5200-B665-4E14-918E-CDC50CE89D48}"/>
              </a:ext>
            </a:extLst>
          </p:cNvPr>
          <p:cNvSpPr/>
          <p:nvPr/>
        </p:nvSpPr>
        <p:spPr>
          <a:xfrm>
            <a:off x="3431126" y="1498408"/>
            <a:ext cx="1032208" cy="22101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2022-23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B5D8E8-F6BE-4430-9156-834124530E43}"/>
              </a:ext>
            </a:extLst>
          </p:cNvPr>
          <p:cNvCxnSpPr/>
          <p:nvPr/>
        </p:nvCxnSpPr>
        <p:spPr>
          <a:xfrm flipV="1">
            <a:off x="2485301" y="1732962"/>
            <a:ext cx="1931677" cy="0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2F9341-6A57-447C-9E79-E63BED0DC375}"/>
              </a:ext>
            </a:extLst>
          </p:cNvPr>
          <p:cNvCxnSpPr>
            <a:cxnSpLocks/>
          </p:cNvCxnSpPr>
          <p:nvPr/>
        </p:nvCxnSpPr>
        <p:spPr>
          <a:xfrm flipH="1">
            <a:off x="512092" y="2199215"/>
            <a:ext cx="209674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DE19B7D-635C-4B04-91D7-EDC1C0441B04}"/>
              </a:ext>
            </a:extLst>
          </p:cNvPr>
          <p:cNvSpPr/>
          <p:nvPr/>
        </p:nvSpPr>
        <p:spPr>
          <a:xfrm>
            <a:off x="2778494" y="1746499"/>
            <a:ext cx="1691875" cy="590349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r">
              <a:spcAft>
                <a:spcPts val="15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Mulching and Individual boring launched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82CB8-D3A4-437F-8F37-8D9176E38246}"/>
              </a:ext>
            </a:extLst>
          </p:cNvPr>
          <p:cNvSpPr/>
          <p:nvPr/>
        </p:nvSpPr>
        <p:spPr>
          <a:xfrm>
            <a:off x="578992" y="1834769"/>
            <a:ext cx="1275585" cy="22101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2022-23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2DD62F-C54B-42E3-AF6B-F73EECA1AA1A}"/>
              </a:ext>
            </a:extLst>
          </p:cNvPr>
          <p:cNvSpPr/>
          <p:nvPr/>
        </p:nvSpPr>
        <p:spPr>
          <a:xfrm>
            <a:off x="2835932" y="2799611"/>
            <a:ext cx="1595192" cy="590349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r">
              <a:spcAft>
                <a:spcPts val="15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Portable Sprinkler and Trenching Launched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98EA15-2874-4590-A2A7-FF1BF59B7BCC}"/>
              </a:ext>
            </a:extLst>
          </p:cNvPr>
          <p:cNvCxnSpPr>
            <a:cxnSpLocks/>
          </p:cNvCxnSpPr>
          <p:nvPr/>
        </p:nvCxnSpPr>
        <p:spPr>
          <a:xfrm flipH="1">
            <a:off x="2771290" y="2799611"/>
            <a:ext cx="1842791" cy="0"/>
          </a:xfrm>
          <a:prstGeom prst="line">
            <a:avLst/>
          </a:prstGeom>
          <a:ln w="12700">
            <a:solidFill>
              <a:srgbClr val="90DF4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5B9A5-1529-40DD-B6BF-9F7A557322B9}"/>
              </a:ext>
            </a:extLst>
          </p:cNvPr>
          <p:cNvSpPr/>
          <p:nvPr/>
        </p:nvSpPr>
        <p:spPr>
          <a:xfrm>
            <a:off x="3963682" y="2547816"/>
            <a:ext cx="604332" cy="221018"/>
          </a:xfrm>
          <a:prstGeom prst="rect">
            <a:avLst/>
          </a:prstGeom>
        </p:spPr>
        <p:txBody>
          <a:bodyPr wrap="none" lIns="0" tIns="0" rIns="0" bIns="3600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2021-22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0222CA-5A89-4770-B860-BC6E477F1643}"/>
              </a:ext>
            </a:extLst>
          </p:cNvPr>
          <p:cNvCxnSpPr>
            <a:cxnSpLocks/>
          </p:cNvCxnSpPr>
          <p:nvPr/>
        </p:nvCxnSpPr>
        <p:spPr>
          <a:xfrm>
            <a:off x="386054" y="5030845"/>
            <a:ext cx="186633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44B04-5B4A-42C7-BE79-1452106C4F14}"/>
              </a:ext>
            </a:extLst>
          </p:cNvPr>
          <p:cNvSpPr/>
          <p:nvPr/>
        </p:nvSpPr>
        <p:spPr>
          <a:xfrm>
            <a:off x="500714" y="3485411"/>
            <a:ext cx="1520389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>
              <a:spcAft>
                <a:spcPts val="150"/>
              </a:spcAft>
            </a:pPr>
            <a:endParaRPr lang="en-GB" sz="600" dirty="0">
              <a:latin typeface="Georgia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FD8947-FF35-41BC-A4B6-6C835420299D}"/>
              </a:ext>
            </a:extLst>
          </p:cNvPr>
          <p:cNvCxnSpPr>
            <a:cxnSpLocks/>
          </p:cNvCxnSpPr>
          <p:nvPr/>
        </p:nvCxnSpPr>
        <p:spPr>
          <a:xfrm>
            <a:off x="467681" y="3639944"/>
            <a:ext cx="18733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E23A0AC-A129-49BF-BD75-5A513B64B018}"/>
              </a:ext>
            </a:extLst>
          </p:cNvPr>
          <p:cNvSpPr/>
          <p:nvPr/>
        </p:nvSpPr>
        <p:spPr>
          <a:xfrm>
            <a:off x="3461087" y="4205058"/>
            <a:ext cx="561051" cy="221018"/>
          </a:xfrm>
          <a:prstGeom prst="rect">
            <a:avLst/>
          </a:prstGeom>
        </p:spPr>
        <p:txBody>
          <a:bodyPr wrap="none" lIns="0" tIns="0" rIns="0" bIns="3600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2019-20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DC7EB-C58A-4E0B-8C8E-D8FD336356B8}"/>
              </a:ext>
            </a:extLst>
          </p:cNvPr>
          <p:cNvSpPr/>
          <p:nvPr/>
        </p:nvSpPr>
        <p:spPr>
          <a:xfrm>
            <a:off x="377600" y="4698483"/>
            <a:ext cx="1556171" cy="22101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2015-16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89F432-D569-4DCE-9E8D-F821FDAE9810}"/>
              </a:ext>
            </a:extLst>
          </p:cNvPr>
          <p:cNvSpPr/>
          <p:nvPr/>
        </p:nvSpPr>
        <p:spPr>
          <a:xfrm>
            <a:off x="322536" y="4906372"/>
            <a:ext cx="2060730" cy="1010977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ctr">
              <a:spcAft>
                <a:spcPts val="150"/>
              </a:spcAft>
            </a:pP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74320">
              <a:spcAft>
                <a:spcPts val="150"/>
              </a:spcAft>
            </a:pPr>
            <a:r>
              <a:rPr lang="sv-S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Pradhan Mantri Krishi Sinchayee Yojana (</a:t>
            </a: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PMKSY) Launched </a:t>
            </a:r>
          </a:p>
          <a:p>
            <a:pPr indent="-274320" algn="ctr">
              <a:spcAft>
                <a:spcPts val="150"/>
              </a:spcAft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442AF8-1FA6-4623-B77D-BDA83919D924}"/>
              </a:ext>
            </a:extLst>
          </p:cNvPr>
          <p:cNvSpPr/>
          <p:nvPr/>
        </p:nvSpPr>
        <p:spPr>
          <a:xfrm>
            <a:off x="2595805" y="4571585"/>
            <a:ext cx="1653715" cy="405683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 algn="r">
              <a:spcAft>
                <a:spcPts val="15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Online application system started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7DF523-C65B-4BDB-AFE5-03226EC3F0FB}"/>
              </a:ext>
            </a:extLst>
          </p:cNvPr>
          <p:cNvSpPr/>
          <p:nvPr/>
        </p:nvSpPr>
        <p:spPr>
          <a:xfrm>
            <a:off x="476459" y="3304141"/>
            <a:ext cx="561051" cy="221018"/>
          </a:xfrm>
          <a:prstGeom prst="rect">
            <a:avLst/>
          </a:prstGeom>
        </p:spPr>
        <p:txBody>
          <a:bodyPr wrap="none" lIns="0" tIns="0" rIns="0" bIns="36000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2020-21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087C8A-2E60-4DC4-A4F8-FB2BC8CB9ADC}"/>
              </a:ext>
            </a:extLst>
          </p:cNvPr>
          <p:cNvSpPr/>
          <p:nvPr/>
        </p:nvSpPr>
        <p:spPr>
          <a:xfrm>
            <a:off x="427542" y="3659676"/>
            <a:ext cx="1556171" cy="590349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pPr indent="-274320">
              <a:spcAft>
                <a:spcPts val="150"/>
              </a:spcAft>
            </a:pPr>
            <a:r>
              <a:rPr lang="en-GB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Installation of Community Borewell  began   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E0837E-3937-4497-8DA7-20039B0E3F1A}"/>
              </a:ext>
            </a:extLst>
          </p:cNvPr>
          <p:cNvSpPr/>
          <p:nvPr/>
        </p:nvSpPr>
        <p:spPr bwMode="ltGray">
          <a:xfrm>
            <a:off x="2246495" y="1634038"/>
            <a:ext cx="180000" cy="1800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A75AE6-EFCA-45DA-8531-FB834A6061B8}"/>
              </a:ext>
            </a:extLst>
          </p:cNvPr>
          <p:cNvSpPr txBox="1"/>
          <p:nvPr/>
        </p:nvSpPr>
        <p:spPr>
          <a:xfrm>
            <a:off x="304838" y="995312"/>
            <a:ext cx="430924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 defTabSz="798513" eaLnBrk="0" hangingPunct="0">
              <a:spcAft>
                <a:spcPts val="200"/>
              </a:spcAft>
              <a:defRPr sz="2400" kern="0">
                <a:solidFill>
                  <a:schemeClr val="bg1"/>
                </a:solidFill>
                <a:latin typeface="+mj-lt"/>
                <a:cs typeface="Arial" charset="0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</a:rPr>
              <a:t>Journey of Micro-Irrigation in Bihar</a:t>
            </a:r>
            <a:endParaRPr lang="hi-IN" sz="1800" dirty="0">
              <a:solidFill>
                <a:srgbClr val="00206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70B816-4E86-4BED-A378-E6BB7234E6F2}"/>
              </a:ext>
            </a:extLst>
          </p:cNvPr>
          <p:cNvSpPr txBox="1"/>
          <p:nvPr/>
        </p:nvSpPr>
        <p:spPr>
          <a:xfrm>
            <a:off x="4703159" y="1000782"/>
            <a:ext cx="723822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kern="0" dirty="0">
                <a:solidFill>
                  <a:srgbClr val="002060"/>
                </a:solidFill>
                <a:latin typeface="+mj-lt"/>
                <a:cs typeface="Arial" charset="0"/>
              </a:rPr>
              <a:t>Various Schemes Ongoing in Bihar</a:t>
            </a: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0F54BA4B-C88E-4373-BAC8-9D39625B4C14}"/>
              </a:ext>
            </a:extLst>
          </p:cNvPr>
          <p:cNvSpPr/>
          <p:nvPr/>
        </p:nvSpPr>
        <p:spPr>
          <a:xfrm rot="5400000">
            <a:off x="2479167" y="3676037"/>
            <a:ext cx="5208253" cy="776289"/>
          </a:xfrm>
          <a:prstGeom prst="triangl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E2F8C79-223D-4142-A7C6-016FA1B92102}"/>
              </a:ext>
            </a:extLst>
          </p:cNvPr>
          <p:cNvCxnSpPr>
            <a:cxnSpLocks/>
          </p:cNvCxnSpPr>
          <p:nvPr/>
        </p:nvCxnSpPr>
        <p:spPr>
          <a:xfrm flipH="1">
            <a:off x="250845" y="890803"/>
            <a:ext cx="543840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6">
            <a:extLst>
              <a:ext uri="{FF2B5EF4-FFF2-40B4-BE49-F238E27FC236}">
                <a16:creationId xmlns:a16="http://schemas.microsoft.com/office/drawing/2014/main" id="{9E8228F1-5752-4FCE-AF11-F5C9AC46B0D0}"/>
              </a:ext>
            </a:extLst>
          </p:cNvPr>
          <p:cNvSpPr>
            <a:spLocks/>
          </p:cNvSpPr>
          <p:nvPr/>
        </p:nvSpPr>
        <p:spPr bwMode="auto">
          <a:xfrm>
            <a:off x="7720148" y="3205563"/>
            <a:ext cx="1692279" cy="1695911"/>
          </a:xfrm>
          <a:custGeom>
            <a:avLst/>
            <a:gdLst>
              <a:gd name="T0" fmla="*/ 0 w 932"/>
              <a:gd name="T1" fmla="*/ 169 h 934"/>
              <a:gd name="T2" fmla="*/ 38 w 932"/>
              <a:gd name="T3" fmla="*/ 216 h 934"/>
              <a:gd name="T4" fmla="*/ 68 w 932"/>
              <a:gd name="T5" fmla="*/ 268 h 934"/>
              <a:gd name="T6" fmla="*/ 93 w 932"/>
              <a:gd name="T7" fmla="*/ 323 h 934"/>
              <a:gd name="T8" fmla="*/ 109 w 932"/>
              <a:gd name="T9" fmla="*/ 384 h 934"/>
              <a:gd name="T10" fmla="*/ 116 w 932"/>
              <a:gd name="T11" fmla="*/ 446 h 934"/>
              <a:gd name="T12" fmla="*/ 116 w 932"/>
              <a:gd name="T13" fmla="*/ 489 h 934"/>
              <a:gd name="T14" fmla="*/ 109 w 932"/>
              <a:gd name="T15" fmla="*/ 551 h 934"/>
              <a:gd name="T16" fmla="*/ 93 w 932"/>
              <a:gd name="T17" fmla="*/ 611 h 934"/>
              <a:gd name="T18" fmla="*/ 68 w 932"/>
              <a:gd name="T19" fmla="*/ 668 h 934"/>
              <a:gd name="T20" fmla="*/ 38 w 932"/>
              <a:gd name="T21" fmla="*/ 718 h 934"/>
              <a:gd name="T22" fmla="*/ 0 w 932"/>
              <a:gd name="T23" fmla="*/ 766 h 934"/>
              <a:gd name="T24" fmla="*/ 184 w 932"/>
              <a:gd name="T25" fmla="*/ 921 h 934"/>
              <a:gd name="T26" fmla="*/ 231 w 932"/>
              <a:gd name="T27" fmla="*/ 885 h 934"/>
              <a:gd name="T28" fmla="*/ 285 w 932"/>
              <a:gd name="T29" fmla="*/ 858 h 934"/>
              <a:gd name="T30" fmla="*/ 341 w 932"/>
              <a:gd name="T31" fmla="*/ 836 h 934"/>
              <a:gd name="T32" fmla="*/ 401 w 932"/>
              <a:gd name="T33" fmla="*/ 823 h 934"/>
              <a:gd name="T34" fmla="*/ 465 w 932"/>
              <a:gd name="T35" fmla="*/ 819 h 934"/>
              <a:gd name="T36" fmla="*/ 514 w 932"/>
              <a:gd name="T37" fmla="*/ 822 h 934"/>
              <a:gd name="T38" fmla="*/ 584 w 932"/>
              <a:gd name="T39" fmla="*/ 836 h 934"/>
              <a:gd name="T40" fmla="*/ 652 w 932"/>
              <a:gd name="T41" fmla="*/ 861 h 934"/>
              <a:gd name="T42" fmla="*/ 717 w 932"/>
              <a:gd name="T43" fmla="*/ 898 h 934"/>
              <a:gd name="T44" fmla="*/ 762 w 932"/>
              <a:gd name="T45" fmla="*/ 934 h 934"/>
              <a:gd name="T46" fmla="*/ 919 w 932"/>
              <a:gd name="T47" fmla="*/ 750 h 934"/>
              <a:gd name="T48" fmla="*/ 883 w 932"/>
              <a:gd name="T49" fmla="*/ 701 h 934"/>
              <a:gd name="T50" fmla="*/ 856 w 932"/>
              <a:gd name="T51" fmla="*/ 647 h 934"/>
              <a:gd name="T52" fmla="*/ 834 w 932"/>
              <a:gd name="T53" fmla="*/ 591 h 934"/>
              <a:gd name="T54" fmla="*/ 821 w 932"/>
              <a:gd name="T55" fmla="*/ 531 h 934"/>
              <a:gd name="T56" fmla="*/ 817 w 932"/>
              <a:gd name="T57" fmla="*/ 467 h 934"/>
              <a:gd name="T58" fmla="*/ 818 w 932"/>
              <a:gd name="T59" fmla="*/ 425 h 934"/>
              <a:gd name="T60" fmla="*/ 828 w 932"/>
              <a:gd name="T61" fmla="*/ 363 h 934"/>
              <a:gd name="T62" fmla="*/ 847 w 932"/>
              <a:gd name="T63" fmla="*/ 306 h 934"/>
              <a:gd name="T64" fmla="*/ 873 w 932"/>
              <a:gd name="T65" fmla="*/ 251 h 934"/>
              <a:gd name="T66" fmla="*/ 906 w 932"/>
              <a:gd name="T67" fmla="*/ 201 h 934"/>
              <a:gd name="T68" fmla="*/ 762 w 932"/>
              <a:gd name="T69" fmla="*/ 0 h 934"/>
              <a:gd name="T70" fmla="*/ 732 w 932"/>
              <a:gd name="T71" fmla="*/ 26 h 934"/>
              <a:gd name="T72" fmla="*/ 681 w 932"/>
              <a:gd name="T73" fmla="*/ 59 h 934"/>
              <a:gd name="T74" fmla="*/ 626 w 932"/>
              <a:gd name="T75" fmla="*/ 85 h 934"/>
              <a:gd name="T76" fmla="*/ 569 w 932"/>
              <a:gd name="T77" fmla="*/ 103 h 934"/>
              <a:gd name="T78" fmla="*/ 507 w 932"/>
              <a:gd name="T79" fmla="*/ 114 h 934"/>
              <a:gd name="T80" fmla="*/ 465 w 932"/>
              <a:gd name="T81" fmla="*/ 116 h 934"/>
              <a:gd name="T82" fmla="*/ 401 w 932"/>
              <a:gd name="T83" fmla="*/ 111 h 934"/>
              <a:gd name="T84" fmla="*/ 341 w 932"/>
              <a:gd name="T85" fmla="*/ 98 h 934"/>
              <a:gd name="T86" fmla="*/ 285 w 932"/>
              <a:gd name="T87" fmla="*/ 77 h 934"/>
              <a:gd name="T88" fmla="*/ 231 w 932"/>
              <a:gd name="T89" fmla="*/ 49 h 934"/>
              <a:gd name="T90" fmla="*/ 184 w 932"/>
              <a:gd name="T91" fmla="*/ 15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2" h="934">
                <a:moveTo>
                  <a:pt x="169" y="2"/>
                </a:moveTo>
                <a:lnTo>
                  <a:pt x="0" y="169"/>
                </a:lnTo>
                <a:lnTo>
                  <a:pt x="0" y="169"/>
                </a:lnTo>
                <a:lnTo>
                  <a:pt x="13" y="185"/>
                </a:lnTo>
                <a:lnTo>
                  <a:pt x="26" y="201"/>
                </a:lnTo>
                <a:lnTo>
                  <a:pt x="38" y="216"/>
                </a:lnTo>
                <a:lnTo>
                  <a:pt x="49" y="232"/>
                </a:lnTo>
                <a:lnTo>
                  <a:pt x="60" y="250"/>
                </a:lnTo>
                <a:lnTo>
                  <a:pt x="68" y="268"/>
                </a:lnTo>
                <a:lnTo>
                  <a:pt x="77" y="286"/>
                </a:lnTo>
                <a:lnTo>
                  <a:pt x="86" y="304"/>
                </a:lnTo>
                <a:lnTo>
                  <a:pt x="93" y="323"/>
                </a:lnTo>
                <a:lnTo>
                  <a:pt x="98" y="343"/>
                </a:lnTo>
                <a:lnTo>
                  <a:pt x="104" y="363"/>
                </a:lnTo>
                <a:lnTo>
                  <a:pt x="109" y="384"/>
                </a:lnTo>
                <a:lnTo>
                  <a:pt x="111" y="404"/>
                </a:lnTo>
                <a:lnTo>
                  <a:pt x="114" y="424"/>
                </a:lnTo>
                <a:lnTo>
                  <a:pt x="116" y="446"/>
                </a:lnTo>
                <a:lnTo>
                  <a:pt x="117" y="467"/>
                </a:lnTo>
                <a:lnTo>
                  <a:pt x="117" y="467"/>
                </a:lnTo>
                <a:lnTo>
                  <a:pt x="116" y="489"/>
                </a:lnTo>
                <a:lnTo>
                  <a:pt x="114" y="511"/>
                </a:lnTo>
                <a:lnTo>
                  <a:pt x="111" y="531"/>
                </a:lnTo>
                <a:lnTo>
                  <a:pt x="109" y="551"/>
                </a:lnTo>
                <a:lnTo>
                  <a:pt x="104" y="571"/>
                </a:lnTo>
                <a:lnTo>
                  <a:pt x="98" y="591"/>
                </a:lnTo>
                <a:lnTo>
                  <a:pt x="93" y="611"/>
                </a:lnTo>
                <a:lnTo>
                  <a:pt x="86" y="630"/>
                </a:lnTo>
                <a:lnTo>
                  <a:pt x="77" y="649"/>
                </a:lnTo>
                <a:lnTo>
                  <a:pt x="68" y="668"/>
                </a:lnTo>
                <a:lnTo>
                  <a:pt x="60" y="685"/>
                </a:lnTo>
                <a:lnTo>
                  <a:pt x="49" y="702"/>
                </a:lnTo>
                <a:lnTo>
                  <a:pt x="38" y="718"/>
                </a:lnTo>
                <a:lnTo>
                  <a:pt x="26" y="735"/>
                </a:lnTo>
                <a:lnTo>
                  <a:pt x="13" y="751"/>
                </a:lnTo>
                <a:lnTo>
                  <a:pt x="0" y="766"/>
                </a:lnTo>
                <a:lnTo>
                  <a:pt x="168" y="934"/>
                </a:lnTo>
                <a:lnTo>
                  <a:pt x="168" y="934"/>
                </a:lnTo>
                <a:lnTo>
                  <a:pt x="184" y="921"/>
                </a:lnTo>
                <a:lnTo>
                  <a:pt x="199" y="908"/>
                </a:lnTo>
                <a:lnTo>
                  <a:pt x="215" y="897"/>
                </a:lnTo>
                <a:lnTo>
                  <a:pt x="231" y="885"/>
                </a:lnTo>
                <a:lnTo>
                  <a:pt x="248" y="875"/>
                </a:lnTo>
                <a:lnTo>
                  <a:pt x="266" y="867"/>
                </a:lnTo>
                <a:lnTo>
                  <a:pt x="285" y="858"/>
                </a:lnTo>
                <a:lnTo>
                  <a:pt x="303" y="849"/>
                </a:lnTo>
                <a:lnTo>
                  <a:pt x="322" y="842"/>
                </a:lnTo>
                <a:lnTo>
                  <a:pt x="341" y="836"/>
                </a:lnTo>
                <a:lnTo>
                  <a:pt x="361" y="832"/>
                </a:lnTo>
                <a:lnTo>
                  <a:pt x="381" y="828"/>
                </a:lnTo>
                <a:lnTo>
                  <a:pt x="401" y="823"/>
                </a:lnTo>
                <a:lnTo>
                  <a:pt x="423" y="820"/>
                </a:lnTo>
                <a:lnTo>
                  <a:pt x="443" y="819"/>
                </a:lnTo>
                <a:lnTo>
                  <a:pt x="465" y="819"/>
                </a:lnTo>
                <a:lnTo>
                  <a:pt x="465" y="819"/>
                </a:lnTo>
                <a:lnTo>
                  <a:pt x="489" y="820"/>
                </a:lnTo>
                <a:lnTo>
                  <a:pt x="514" y="822"/>
                </a:lnTo>
                <a:lnTo>
                  <a:pt x="538" y="825"/>
                </a:lnTo>
                <a:lnTo>
                  <a:pt x="561" y="831"/>
                </a:lnTo>
                <a:lnTo>
                  <a:pt x="584" y="836"/>
                </a:lnTo>
                <a:lnTo>
                  <a:pt x="608" y="844"/>
                </a:lnTo>
                <a:lnTo>
                  <a:pt x="631" y="851"/>
                </a:lnTo>
                <a:lnTo>
                  <a:pt x="652" y="861"/>
                </a:lnTo>
                <a:lnTo>
                  <a:pt x="652" y="861"/>
                </a:lnTo>
                <a:lnTo>
                  <a:pt x="684" y="881"/>
                </a:lnTo>
                <a:lnTo>
                  <a:pt x="717" y="898"/>
                </a:lnTo>
                <a:lnTo>
                  <a:pt x="717" y="898"/>
                </a:lnTo>
                <a:lnTo>
                  <a:pt x="740" y="916"/>
                </a:lnTo>
                <a:lnTo>
                  <a:pt x="762" y="934"/>
                </a:lnTo>
                <a:lnTo>
                  <a:pt x="932" y="764"/>
                </a:lnTo>
                <a:lnTo>
                  <a:pt x="932" y="764"/>
                </a:lnTo>
                <a:lnTo>
                  <a:pt x="919" y="750"/>
                </a:lnTo>
                <a:lnTo>
                  <a:pt x="906" y="734"/>
                </a:lnTo>
                <a:lnTo>
                  <a:pt x="895" y="718"/>
                </a:lnTo>
                <a:lnTo>
                  <a:pt x="883" y="701"/>
                </a:lnTo>
                <a:lnTo>
                  <a:pt x="873" y="684"/>
                </a:lnTo>
                <a:lnTo>
                  <a:pt x="864" y="666"/>
                </a:lnTo>
                <a:lnTo>
                  <a:pt x="856" y="647"/>
                </a:lnTo>
                <a:lnTo>
                  <a:pt x="847" y="629"/>
                </a:lnTo>
                <a:lnTo>
                  <a:pt x="840" y="610"/>
                </a:lnTo>
                <a:lnTo>
                  <a:pt x="834" y="591"/>
                </a:lnTo>
                <a:lnTo>
                  <a:pt x="828" y="571"/>
                </a:lnTo>
                <a:lnTo>
                  <a:pt x="824" y="551"/>
                </a:lnTo>
                <a:lnTo>
                  <a:pt x="821" y="531"/>
                </a:lnTo>
                <a:lnTo>
                  <a:pt x="818" y="509"/>
                </a:lnTo>
                <a:lnTo>
                  <a:pt x="817" y="489"/>
                </a:lnTo>
                <a:lnTo>
                  <a:pt x="817" y="467"/>
                </a:lnTo>
                <a:lnTo>
                  <a:pt x="817" y="467"/>
                </a:lnTo>
                <a:lnTo>
                  <a:pt x="817" y="446"/>
                </a:lnTo>
                <a:lnTo>
                  <a:pt x="818" y="425"/>
                </a:lnTo>
                <a:lnTo>
                  <a:pt x="821" y="404"/>
                </a:lnTo>
                <a:lnTo>
                  <a:pt x="824" y="384"/>
                </a:lnTo>
                <a:lnTo>
                  <a:pt x="828" y="363"/>
                </a:lnTo>
                <a:lnTo>
                  <a:pt x="834" y="343"/>
                </a:lnTo>
                <a:lnTo>
                  <a:pt x="840" y="325"/>
                </a:lnTo>
                <a:lnTo>
                  <a:pt x="847" y="306"/>
                </a:lnTo>
                <a:lnTo>
                  <a:pt x="856" y="287"/>
                </a:lnTo>
                <a:lnTo>
                  <a:pt x="864" y="268"/>
                </a:lnTo>
                <a:lnTo>
                  <a:pt x="873" y="251"/>
                </a:lnTo>
                <a:lnTo>
                  <a:pt x="883" y="234"/>
                </a:lnTo>
                <a:lnTo>
                  <a:pt x="895" y="218"/>
                </a:lnTo>
                <a:lnTo>
                  <a:pt x="906" y="201"/>
                </a:lnTo>
                <a:lnTo>
                  <a:pt x="919" y="186"/>
                </a:lnTo>
                <a:lnTo>
                  <a:pt x="932" y="170"/>
                </a:lnTo>
                <a:lnTo>
                  <a:pt x="762" y="0"/>
                </a:lnTo>
                <a:lnTo>
                  <a:pt x="762" y="0"/>
                </a:lnTo>
                <a:lnTo>
                  <a:pt x="746" y="13"/>
                </a:lnTo>
                <a:lnTo>
                  <a:pt x="732" y="26"/>
                </a:lnTo>
                <a:lnTo>
                  <a:pt x="714" y="38"/>
                </a:lnTo>
                <a:lnTo>
                  <a:pt x="698" y="49"/>
                </a:lnTo>
                <a:lnTo>
                  <a:pt x="681" y="59"/>
                </a:lnTo>
                <a:lnTo>
                  <a:pt x="664" y="68"/>
                </a:lnTo>
                <a:lnTo>
                  <a:pt x="645" y="77"/>
                </a:lnTo>
                <a:lnTo>
                  <a:pt x="626" y="85"/>
                </a:lnTo>
                <a:lnTo>
                  <a:pt x="608" y="92"/>
                </a:lnTo>
                <a:lnTo>
                  <a:pt x="589" y="98"/>
                </a:lnTo>
                <a:lnTo>
                  <a:pt x="569" y="103"/>
                </a:lnTo>
                <a:lnTo>
                  <a:pt x="548" y="107"/>
                </a:lnTo>
                <a:lnTo>
                  <a:pt x="528" y="111"/>
                </a:lnTo>
                <a:lnTo>
                  <a:pt x="507" y="114"/>
                </a:lnTo>
                <a:lnTo>
                  <a:pt x="486" y="116"/>
                </a:lnTo>
                <a:lnTo>
                  <a:pt x="465" y="116"/>
                </a:lnTo>
                <a:lnTo>
                  <a:pt x="465" y="116"/>
                </a:lnTo>
                <a:lnTo>
                  <a:pt x="443" y="116"/>
                </a:lnTo>
                <a:lnTo>
                  <a:pt x="423" y="114"/>
                </a:lnTo>
                <a:lnTo>
                  <a:pt x="401" y="111"/>
                </a:lnTo>
                <a:lnTo>
                  <a:pt x="381" y="108"/>
                </a:lnTo>
                <a:lnTo>
                  <a:pt x="361" y="104"/>
                </a:lnTo>
                <a:lnTo>
                  <a:pt x="341" y="98"/>
                </a:lnTo>
                <a:lnTo>
                  <a:pt x="322" y="92"/>
                </a:lnTo>
                <a:lnTo>
                  <a:pt x="303" y="85"/>
                </a:lnTo>
                <a:lnTo>
                  <a:pt x="285" y="77"/>
                </a:lnTo>
                <a:lnTo>
                  <a:pt x="266" y="68"/>
                </a:lnTo>
                <a:lnTo>
                  <a:pt x="248" y="59"/>
                </a:lnTo>
                <a:lnTo>
                  <a:pt x="231" y="49"/>
                </a:lnTo>
                <a:lnTo>
                  <a:pt x="215" y="38"/>
                </a:lnTo>
                <a:lnTo>
                  <a:pt x="199" y="26"/>
                </a:lnTo>
                <a:lnTo>
                  <a:pt x="184" y="15"/>
                </a:lnTo>
                <a:lnTo>
                  <a:pt x="169" y="2"/>
                </a:lnTo>
                <a:lnTo>
                  <a:pt x="169" y="2"/>
                </a:lnTo>
                <a:close/>
              </a:path>
            </a:pathLst>
          </a:custGeom>
          <a:noFill/>
          <a:ln w="9525">
            <a:solidFill>
              <a:srgbClr val="D5D1C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F6AC0618-99C2-4C1F-9F17-68CF5283CC40}"/>
              </a:ext>
            </a:extLst>
          </p:cNvPr>
          <p:cNvSpPr>
            <a:spLocks/>
          </p:cNvSpPr>
          <p:nvPr/>
        </p:nvSpPr>
        <p:spPr bwMode="auto">
          <a:xfrm>
            <a:off x="7327946" y="4590981"/>
            <a:ext cx="2474867" cy="2135323"/>
          </a:xfrm>
          <a:custGeom>
            <a:avLst/>
            <a:gdLst>
              <a:gd name="T0" fmla="*/ 1304 w 1363"/>
              <a:gd name="T1" fmla="*/ 366 h 1176"/>
              <a:gd name="T2" fmla="*/ 1211 w 1363"/>
              <a:gd name="T3" fmla="*/ 334 h 1176"/>
              <a:gd name="T4" fmla="*/ 1085 w 1363"/>
              <a:gd name="T5" fmla="*/ 265 h 1176"/>
              <a:gd name="T6" fmla="*/ 1034 w 1363"/>
              <a:gd name="T7" fmla="*/ 236 h 1176"/>
              <a:gd name="T8" fmla="*/ 1089 w 1363"/>
              <a:gd name="T9" fmla="*/ 337 h 1176"/>
              <a:gd name="T10" fmla="*/ 1111 w 1363"/>
              <a:gd name="T11" fmla="*/ 414 h 1176"/>
              <a:gd name="T12" fmla="*/ 1118 w 1363"/>
              <a:gd name="T13" fmla="*/ 494 h 1176"/>
              <a:gd name="T14" fmla="*/ 1113 w 1363"/>
              <a:gd name="T15" fmla="*/ 561 h 1176"/>
              <a:gd name="T16" fmla="*/ 1092 w 1363"/>
              <a:gd name="T17" fmla="*/ 644 h 1176"/>
              <a:gd name="T18" fmla="*/ 1054 w 1363"/>
              <a:gd name="T19" fmla="*/ 721 h 1176"/>
              <a:gd name="T20" fmla="*/ 1005 w 1363"/>
              <a:gd name="T21" fmla="*/ 788 h 1176"/>
              <a:gd name="T22" fmla="*/ 943 w 1363"/>
              <a:gd name="T23" fmla="*/ 845 h 1176"/>
              <a:gd name="T24" fmla="*/ 871 w 1363"/>
              <a:gd name="T25" fmla="*/ 888 h 1176"/>
              <a:gd name="T26" fmla="*/ 790 w 1363"/>
              <a:gd name="T27" fmla="*/ 917 h 1176"/>
              <a:gd name="T28" fmla="*/ 704 w 1363"/>
              <a:gd name="T29" fmla="*/ 930 h 1176"/>
              <a:gd name="T30" fmla="*/ 636 w 1363"/>
              <a:gd name="T31" fmla="*/ 928 h 1176"/>
              <a:gd name="T32" fmla="*/ 551 w 1363"/>
              <a:gd name="T33" fmla="*/ 911 h 1176"/>
              <a:gd name="T34" fmla="*/ 473 w 1363"/>
              <a:gd name="T35" fmla="*/ 878 h 1176"/>
              <a:gd name="T36" fmla="*/ 404 w 1363"/>
              <a:gd name="T37" fmla="*/ 832 h 1176"/>
              <a:gd name="T38" fmla="*/ 345 w 1363"/>
              <a:gd name="T39" fmla="*/ 772 h 1176"/>
              <a:gd name="T40" fmla="*/ 297 w 1363"/>
              <a:gd name="T41" fmla="*/ 702 h 1176"/>
              <a:gd name="T42" fmla="*/ 264 w 1363"/>
              <a:gd name="T43" fmla="*/ 624 h 1176"/>
              <a:gd name="T44" fmla="*/ 247 w 1363"/>
              <a:gd name="T45" fmla="*/ 539 h 1176"/>
              <a:gd name="T46" fmla="*/ 245 w 1363"/>
              <a:gd name="T47" fmla="*/ 474 h 1176"/>
              <a:gd name="T48" fmla="*/ 255 w 1363"/>
              <a:gd name="T49" fmla="*/ 393 h 1176"/>
              <a:gd name="T50" fmla="*/ 281 w 1363"/>
              <a:gd name="T51" fmla="*/ 320 h 1176"/>
              <a:gd name="T52" fmla="*/ 353 w 1363"/>
              <a:gd name="T53" fmla="*/ 206 h 1176"/>
              <a:gd name="T54" fmla="*/ 214 w 1363"/>
              <a:gd name="T55" fmla="*/ 0 h 1176"/>
              <a:gd name="T56" fmla="*/ 179 w 1363"/>
              <a:gd name="T57" fmla="*/ 33 h 1176"/>
              <a:gd name="T58" fmla="*/ 71 w 1363"/>
              <a:gd name="T59" fmla="*/ 190 h 1176"/>
              <a:gd name="T60" fmla="*/ 33 w 1363"/>
              <a:gd name="T61" fmla="*/ 279 h 1176"/>
              <a:gd name="T62" fmla="*/ 10 w 1363"/>
              <a:gd name="T63" fmla="*/ 376 h 1176"/>
              <a:gd name="T64" fmla="*/ 0 w 1363"/>
              <a:gd name="T65" fmla="*/ 464 h 1176"/>
              <a:gd name="T66" fmla="*/ 3 w 1363"/>
              <a:gd name="T67" fmla="*/ 563 h 1176"/>
              <a:gd name="T68" fmla="*/ 30 w 1363"/>
              <a:gd name="T69" fmla="*/ 696 h 1176"/>
              <a:gd name="T70" fmla="*/ 82 w 1363"/>
              <a:gd name="T71" fmla="*/ 819 h 1176"/>
              <a:gd name="T72" fmla="*/ 156 w 1363"/>
              <a:gd name="T73" fmla="*/ 928 h 1176"/>
              <a:gd name="T74" fmla="*/ 248 w 1363"/>
              <a:gd name="T75" fmla="*/ 1020 h 1176"/>
              <a:gd name="T76" fmla="*/ 356 w 1363"/>
              <a:gd name="T77" fmla="*/ 1094 h 1176"/>
              <a:gd name="T78" fmla="*/ 479 w 1363"/>
              <a:gd name="T79" fmla="*/ 1144 h 1176"/>
              <a:gd name="T80" fmla="*/ 612 w 1363"/>
              <a:gd name="T81" fmla="*/ 1172 h 1176"/>
              <a:gd name="T82" fmla="*/ 717 w 1363"/>
              <a:gd name="T83" fmla="*/ 1175 h 1176"/>
              <a:gd name="T84" fmla="*/ 852 w 1363"/>
              <a:gd name="T85" fmla="*/ 1154 h 1176"/>
              <a:gd name="T86" fmla="*/ 976 w 1363"/>
              <a:gd name="T87" fmla="*/ 1108 h 1176"/>
              <a:gd name="T88" fmla="*/ 1089 w 1363"/>
              <a:gd name="T89" fmla="*/ 1041 h 1176"/>
              <a:gd name="T90" fmla="*/ 1185 w 1363"/>
              <a:gd name="T91" fmla="*/ 953 h 1176"/>
              <a:gd name="T92" fmla="*/ 1265 w 1363"/>
              <a:gd name="T93" fmla="*/ 847 h 1176"/>
              <a:gd name="T94" fmla="*/ 1321 w 1363"/>
              <a:gd name="T95" fmla="*/ 728 h 1176"/>
              <a:gd name="T96" fmla="*/ 1356 w 1363"/>
              <a:gd name="T97" fmla="*/ 598 h 1176"/>
              <a:gd name="T98" fmla="*/ 1363 w 1363"/>
              <a:gd name="T99" fmla="*/ 494 h 1176"/>
              <a:gd name="T100" fmla="*/ 1353 w 1363"/>
              <a:gd name="T101" fmla="*/ 376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176">
                <a:moveTo>
                  <a:pt x="1353" y="376"/>
                </a:moveTo>
                <a:lnTo>
                  <a:pt x="1353" y="376"/>
                </a:lnTo>
                <a:lnTo>
                  <a:pt x="1328" y="370"/>
                </a:lnTo>
                <a:lnTo>
                  <a:pt x="1304" y="366"/>
                </a:lnTo>
                <a:lnTo>
                  <a:pt x="1281" y="359"/>
                </a:lnTo>
                <a:lnTo>
                  <a:pt x="1258" y="352"/>
                </a:lnTo>
                <a:lnTo>
                  <a:pt x="1235" y="343"/>
                </a:lnTo>
                <a:lnTo>
                  <a:pt x="1211" y="334"/>
                </a:lnTo>
                <a:lnTo>
                  <a:pt x="1188" y="326"/>
                </a:lnTo>
                <a:lnTo>
                  <a:pt x="1167" y="314"/>
                </a:lnTo>
                <a:lnTo>
                  <a:pt x="1125" y="291"/>
                </a:lnTo>
                <a:lnTo>
                  <a:pt x="1085" y="265"/>
                </a:lnTo>
                <a:lnTo>
                  <a:pt x="1046" y="238"/>
                </a:lnTo>
                <a:lnTo>
                  <a:pt x="1010" y="206"/>
                </a:lnTo>
                <a:lnTo>
                  <a:pt x="1010" y="206"/>
                </a:lnTo>
                <a:lnTo>
                  <a:pt x="1034" y="236"/>
                </a:lnTo>
                <a:lnTo>
                  <a:pt x="1056" y="268"/>
                </a:lnTo>
                <a:lnTo>
                  <a:pt x="1073" y="303"/>
                </a:lnTo>
                <a:lnTo>
                  <a:pt x="1082" y="320"/>
                </a:lnTo>
                <a:lnTo>
                  <a:pt x="1089" y="337"/>
                </a:lnTo>
                <a:lnTo>
                  <a:pt x="1096" y="356"/>
                </a:lnTo>
                <a:lnTo>
                  <a:pt x="1102" y="375"/>
                </a:lnTo>
                <a:lnTo>
                  <a:pt x="1106" y="393"/>
                </a:lnTo>
                <a:lnTo>
                  <a:pt x="1111" y="414"/>
                </a:lnTo>
                <a:lnTo>
                  <a:pt x="1113" y="434"/>
                </a:lnTo>
                <a:lnTo>
                  <a:pt x="1116" y="452"/>
                </a:lnTo>
                <a:lnTo>
                  <a:pt x="1118" y="474"/>
                </a:lnTo>
                <a:lnTo>
                  <a:pt x="1118" y="494"/>
                </a:lnTo>
                <a:lnTo>
                  <a:pt x="1118" y="494"/>
                </a:lnTo>
                <a:lnTo>
                  <a:pt x="1118" y="516"/>
                </a:lnTo>
                <a:lnTo>
                  <a:pt x="1116" y="539"/>
                </a:lnTo>
                <a:lnTo>
                  <a:pt x="1113" y="561"/>
                </a:lnTo>
                <a:lnTo>
                  <a:pt x="1109" y="582"/>
                </a:lnTo>
                <a:lnTo>
                  <a:pt x="1105" y="604"/>
                </a:lnTo>
                <a:lnTo>
                  <a:pt x="1099" y="624"/>
                </a:lnTo>
                <a:lnTo>
                  <a:pt x="1092" y="644"/>
                </a:lnTo>
                <a:lnTo>
                  <a:pt x="1083" y="664"/>
                </a:lnTo>
                <a:lnTo>
                  <a:pt x="1074" y="683"/>
                </a:lnTo>
                <a:lnTo>
                  <a:pt x="1066" y="702"/>
                </a:lnTo>
                <a:lnTo>
                  <a:pt x="1054" y="721"/>
                </a:lnTo>
                <a:lnTo>
                  <a:pt x="1044" y="738"/>
                </a:lnTo>
                <a:lnTo>
                  <a:pt x="1031" y="755"/>
                </a:lnTo>
                <a:lnTo>
                  <a:pt x="1018" y="772"/>
                </a:lnTo>
                <a:lnTo>
                  <a:pt x="1005" y="788"/>
                </a:lnTo>
                <a:lnTo>
                  <a:pt x="991" y="803"/>
                </a:lnTo>
                <a:lnTo>
                  <a:pt x="975" y="817"/>
                </a:lnTo>
                <a:lnTo>
                  <a:pt x="959" y="832"/>
                </a:lnTo>
                <a:lnTo>
                  <a:pt x="943" y="845"/>
                </a:lnTo>
                <a:lnTo>
                  <a:pt x="926" y="856"/>
                </a:lnTo>
                <a:lnTo>
                  <a:pt x="907" y="868"/>
                </a:lnTo>
                <a:lnTo>
                  <a:pt x="890" y="878"/>
                </a:lnTo>
                <a:lnTo>
                  <a:pt x="871" y="888"/>
                </a:lnTo>
                <a:lnTo>
                  <a:pt x="851" y="896"/>
                </a:lnTo>
                <a:lnTo>
                  <a:pt x="832" y="904"/>
                </a:lnTo>
                <a:lnTo>
                  <a:pt x="811" y="911"/>
                </a:lnTo>
                <a:lnTo>
                  <a:pt x="790" y="917"/>
                </a:lnTo>
                <a:lnTo>
                  <a:pt x="769" y="922"/>
                </a:lnTo>
                <a:lnTo>
                  <a:pt x="747" y="925"/>
                </a:lnTo>
                <a:lnTo>
                  <a:pt x="725" y="928"/>
                </a:lnTo>
                <a:lnTo>
                  <a:pt x="704" y="930"/>
                </a:lnTo>
                <a:lnTo>
                  <a:pt x="681" y="931"/>
                </a:lnTo>
                <a:lnTo>
                  <a:pt x="681" y="931"/>
                </a:lnTo>
                <a:lnTo>
                  <a:pt x="659" y="930"/>
                </a:lnTo>
                <a:lnTo>
                  <a:pt x="636" y="928"/>
                </a:lnTo>
                <a:lnTo>
                  <a:pt x="614" y="925"/>
                </a:lnTo>
                <a:lnTo>
                  <a:pt x="593" y="922"/>
                </a:lnTo>
                <a:lnTo>
                  <a:pt x="573" y="917"/>
                </a:lnTo>
                <a:lnTo>
                  <a:pt x="551" y="911"/>
                </a:lnTo>
                <a:lnTo>
                  <a:pt x="531" y="904"/>
                </a:lnTo>
                <a:lnTo>
                  <a:pt x="511" y="896"/>
                </a:lnTo>
                <a:lnTo>
                  <a:pt x="492" y="888"/>
                </a:lnTo>
                <a:lnTo>
                  <a:pt x="473" y="878"/>
                </a:lnTo>
                <a:lnTo>
                  <a:pt x="454" y="868"/>
                </a:lnTo>
                <a:lnTo>
                  <a:pt x="437" y="856"/>
                </a:lnTo>
                <a:lnTo>
                  <a:pt x="420" y="845"/>
                </a:lnTo>
                <a:lnTo>
                  <a:pt x="404" y="832"/>
                </a:lnTo>
                <a:lnTo>
                  <a:pt x="388" y="817"/>
                </a:lnTo>
                <a:lnTo>
                  <a:pt x="372" y="803"/>
                </a:lnTo>
                <a:lnTo>
                  <a:pt x="358" y="788"/>
                </a:lnTo>
                <a:lnTo>
                  <a:pt x="345" y="772"/>
                </a:lnTo>
                <a:lnTo>
                  <a:pt x="332" y="755"/>
                </a:lnTo>
                <a:lnTo>
                  <a:pt x="319" y="738"/>
                </a:lnTo>
                <a:lnTo>
                  <a:pt x="307" y="721"/>
                </a:lnTo>
                <a:lnTo>
                  <a:pt x="297" y="702"/>
                </a:lnTo>
                <a:lnTo>
                  <a:pt x="287" y="683"/>
                </a:lnTo>
                <a:lnTo>
                  <a:pt x="278" y="664"/>
                </a:lnTo>
                <a:lnTo>
                  <a:pt x="271" y="644"/>
                </a:lnTo>
                <a:lnTo>
                  <a:pt x="264" y="624"/>
                </a:lnTo>
                <a:lnTo>
                  <a:pt x="258" y="604"/>
                </a:lnTo>
                <a:lnTo>
                  <a:pt x="254" y="582"/>
                </a:lnTo>
                <a:lnTo>
                  <a:pt x="250" y="561"/>
                </a:lnTo>
                <a:lnTo>
                  <a:pt x="247" y="539"/>
                </a:lnTo>
                <a:lnTo>
                  <a:pt x="245" y="516"/>
                </a:lnTo>
                <a:lnTo>
                  <a:pt x="244" y="494"/>
                </a:lnTo>
                <a:lnTo>
                  <a:pt x="244" y="494"/>
                </a:lnTo>
                <a:lnTo>
                  <a:pt x="245" y="474"/>
                </a:lnTo>
                <a:lnTo>
                  <a:pt x="247" y="452"/>
                </a:lnTo>
                <a:lnTo>
                  <a:pt x="248" y="434"/>
                </a:lnTo>
                <a:lnTo>
                  <a:pt x="252" y="414"/>
                </a:lnTo>
                <a:lnTo>
                  <a:pt x="255" y="393"/>
                </a:lnTo>
                <a:lnTo>
                  <a:pt x="261" y="375"/>
                </a:lnTo>
                <a:lnTo>
                  <a:pt x="267" y="356"/>
                </a:lnTo>
                <a:lnTo>
                  <a:pt x="274" y="337"/>
                </a:lnTo>
                <a:lnTo>
                  <a:pt x="281" y="320"/>
                </a:lnTo>
                <a:lnTo>
                  <a:pt x="289" y="303"/>
                </a:lnTo>
                <a:lnTo>
                  <a:pt x="307" y="268"/>
                </a:lnTo>
                <a:lnTo>
                  <a:pt x="329" y="236"/>
                </a:lnTo>
                <a:lnTo>
                  <a:pt x="353" y="206"/>
                </a:lnTo>
                <a:lnTo>
                  <a:pt x="353" y="206"/>
                </a:lnTo>
                <a:lnTo>
                  <a:pt x="369" y="189"/>
                </a:lnTo>
                <a:lnTo>
                  <a:pt x="387" y="173"/>
                </a:lnTo>
                <a:lnTo>
                  <a:pt x="214" y="0"/>
                </a:lnTo>
                <a:lnTo>
                  <a:pt x="214" y="0"/>
                </a:lnTo>
                <a:lnTo>
                  <a:pt x="196" y="17"/>
                </a:lnTo>
                <a:lnTo>
                  <a:pt x="179" y="33"/>
                </a:lnTo>
                <a:lnTo>
                  <a:pt x="179" y="33"/>
                </a:lnTo>
                <a:lnTo>
                  <a:pt x="149" y="69"/>
                </a:lnTo>
                <a:lnTo>
                  <a:pt x="120" y="108"/>
                </a:lnTo>
                <a:lnTo>
                  <a:pt x="94" y="148"/>
                </a:lnTo>
                <a:lnTo>
                  <a:pt x="71" y="190"/>
                </a:lnTo>
                <a:lnTo>
                  <a:pt x="61" y="212"/>
                </a:lnTo>
                <a:lnTo>
                  <a:pt x="51" y="235"/>
                </a:lnTo>
                <a:lnTo>
                  <a:pt x="42" y="256"/>
                </a:lnTo>
                <a:lnTo>
                  <a:pt x="33" y="279"/>
                </a:lnTo>
                <a:lnTo>
                  <a:pt x="26" y="304"/>
                </a:lnTo>
                <a:lnTo>
                  <a:pt x="20" y="327"/>
                </a:lnTo>
                <a:lnTo>
                  <a:pt x="15" y="352"/>
                </a:lnTo>
                <a:lnTo>
                  <a:pt x="10" y="376"/>
                </a:lnTo>
                <a:lnTo>
                  <a:pt x="10" y="376"/>
                </a:lnTo>
                <a:lnTo>
                  <a:pt x="6" y="405"/>
                </a:lnTo>
                <a:lnTo>
                  <a:pt x="2" y="434"/>
                </a:lnTo>
                <a:lnTo>
                  <a:pt x="0" y="464"/>
                </a:lnTo>
                <a:lnTo>
                  <a:pt x="0" y="494"/>
                </a:lnTo>
                <a:lnTo>
                  <a:pt x="0" y="494"/>
                </a:lnTo>
                <a:lnTo>
                  <a:pt x="0" y="529"/>
                </a:lnTo>
                <a:lnTo>
                  <a:pt x="3" y="563"/>
                </a:lnTo>
                <a:lnTo>
                  <a:pt x="7" y="598"/>
                </a:lnTo>
                <a:lnTo>
                  <a:pt x="13" y="631"/>
                </a:lnTo>
                <a:lnTo>
                  <a:pt x="20" y="664"/>
                </a:lnTo>
                <a:lnTo>
                  <a:pt x="30" y="696"/>
                </a:lnTo>
                <a:lnTo>
                  <a:pt x="41" y="728"/>
                </a:lnTo>
                <a:lnTo>
                  <a:pt x="53" y="760"/>
                </a:lnTo>
                <a:lnTo>
                  <a:pt x="66" y="790"/>
                </a:lnTo>
                <a:lnTo>
                  <a:pt x="82" y="819"/>
                </a:lnTo>
                <a:lnTo>
                  <a:pt x="98" y="847"/>
                </a:lnTo>
                <a:lnTo>
                  <a:pt x="115" y="875"/>
                </a:lnTo>
                <a:lnTo>
                  <a:pt x="136" y="902"/>
                </a:lnTo>
                <a:lnTo>
                  <a:pt x="156" y="928"/>
                </a:lnTo>
                <a:lnTo>
                  <a:pt x="176" y="953"/>
                </a:lnTo>
                <a:lnTo>
                  <a:pt x="199" y="976"/>
                </a:lnTo>
                <a:lnTo>
                  <a:pt x="224" y="999"/>
                </a:lnTo>
                <a:lnTo>
                  <a:pt x="248" y="1020"/>
                </a:lnTo>
                <a:lnTo>
                  <a:pt x="274" y="1041"/>
                </a:lnTo>
                <a:lnTo>
                  <a:pt x="300" y="1059"/>
                </a:lnTo>
                <a:lnTo>
                  <a:pt x="327" y="1077"/>
                </a:lnTo>
                <a:lnTo>
                  <a:pt x="356" y="1094"/>
                </a:lnTo>
                <a:lnTo>
                  <a:pt x="385" y="1108"/>
                </a:lnTo>
                <a:lnTo>
                  <a:pt x="415" y="1121"/>
                </a:lnTo>
                <a:lnTo>
                  <a:pt x="447" y="1134"/>
                </a:lnTo>
                <a:lnTo>
                  <a:pt x="479" y="1144"/>
                </a:lnTo>
                <a:lnTo>
                  <a:pt x="511" y="1154"/>
                </a:lnTo>
                <a:lnTo>
                  <a:pt x="544" y="1162"/>
                </a:lnTo>
                <a:lnTo>
                  <a:pt x="577" y="1167"/>
                </a:lnTo>
                <a:lnTo>
                  <a:pt x="612" y="1172"/>
                </a:lnTo>
                <a:lnTo>
                  <a:pt x="646" y="1175"/>
                </a:lnTo>
                <a:lnTo>
                  <a:pt x="681" y="1176"/>
                </a:lnTo>
                <a:lnTo>
                  <a:pt x="681" y="1176"/>
                </a:lnTo>
                <a:lnTo>
                  <a:pt x="717" y="1175"/>
                </a:lnTo>
                <a:lnTo>
                  <a:pt x="751" y="1172"/>
                </a:lnTo>
                <a:lnTo>
                  <a:pt x="785" y="1167"/>
                </a:lnTo>
                <a:lnTo>
                  <a:pt x="819" y="1162"/>
                </a:lnTo>
                <a:lnTo>
                  <a:pt x="852" y="1154"/>
                </a:lnTo>
                <a:lnTo>
                  <a:pt x="884" y="1144"/>
                </a:lnTo>
                <a:lnTo>
                  <a:pt x="916" y="1134"/>
                </a:lnTo>
                <a:lnTo>
                  <a:pt x="946" y="1121"/>
                </a:lnTo>
                <a:lnTo>
                  <a:pt x="976" y="1108"/>
                </a:lnTo>
                <a:lnTo>
                  <a:pt x="1007" y="1094"/>
                </a:lnTo>
                <a:lnTo>
                  <a:pt x="1036" y="1077"/>
                </a:lnTo>
                <a:lnTo>
                  <a:pt x="1063" y="1059"/>
                </a:lnTo>
                <a:lnTo>
                  <a:pt x="1089" y="1041"/>
                </a:lnTo>
                <a:lnTo>
                  <a:pt x="1115" y="1020"/>
                </a:lnTo>
                <a:lnTo>
                  <a:pt x="1139" y="999"/>
                </a:lnTo>
                <a:lnTo>
                  <a:pt x="1164" y="976"/>
                </a:lnTo>
                <a:lnTo>
                  <a:pt x="1185" y="953"/>
                </a:lnTo>
                <a:lnTo>
                  <a:pt x="1207" y="928"/>
                </a:lnTo>
                <a:lnTo>
                  <a:pt x="1227" y="902"/>
                </a:lnTo>
                <a:lnTo>
                  <a:pt x="1246" y="875"/>
                </a:lnTo>
                <a:lnTo>
                  <a:pt x="1265" y="847"/>
                </a:lnTo>
                <a:lnTo>
                  <a:pt x="1281" y="819"/>
                </a:lnTo>
                <a:lnTo>
                  <a:pt x="1295" y="790"/>
                </a:lnTo>
                <a:lnTo>
                  <a:pt x="1310" y="760"/>
                </a:lnTo>
                <a:lnTo>
                  <a:pt x="1321" y="728"/>
                </a:lnTo>
                <a:lnTo>
                  <a:pt x="1333" y="696"/>
                </a:lnTo>
                <a:lnTo>
                  <a:pt x="1341" y="664"/>
                </a:lnTo>
                <a:lnTo>
                  <a:pt x="1350" y="631"/>
                </a:lnTo>
                <a:lnTo>
                  <a:pt x="1356" y="598"/>
                </a:lnTo>
                <a:lnTo>
                  <a:pt x="1360" y="563"/>
                </a:lnTo>
                <a:lnTo>
                  <a:pt x="1363" y="529"/>
                </a:lnTo>
                <a:lnTo>
                  <a:pt x="1363" y="494"/>
                </a:lnTo>
                <a:lnTo>
                  <a:pt x="1363" y="494"/>
                </a:lnTo>
                <a:lnTo>
                  <a:pt x="1363" y="464"/>
                </a:lnTo>
                <a:lnTo>
                  <a:pt x="1360" y="434"/>
                </a:lnTo>
                <a:lnTo>
                  <a:pt x="1357" y="405"/>
                </a:lnTo>
                <a:lnTo>
                  <a:pt x="1353" y="376"/>
                </a:lnTo>
                <a:lnTo>
                  <a:pt x="1353" y="37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75C26636-55F9-424B-A809-7DF38D0B3719}"/>
              </a:ext>
            </a:extLst>
          </p:cNvPr>
          <p:cNvSpPr>
            <a:spLocks/>
          </p:cNvSpPr>
          <p:nvPr/>
        </p:nvSpPr>
        <p:spPr bwMode="auto">
          <a:xfrm>
            <a:off x="9100118" y="2815177"/>
            <a:ext cx="2137138" cy="2476684"/>
          </a:xfrm>
          <a:custGeom>
            <a:avLst/>
            <a:gdLst>
              <a:gd name="T0" fmla="*/ 436 w 1177"/>
              <a:gd name="T1" fmla="*/ 3 h 1364"/>
              <a:gd name="T2" fmla="*/ 372 w 1177"/>
              <a:gd name="T3" fmla="*/ 35 h 1364"/>
              <a:gd name="T4" fmla="*/ 345 w 1177"/>
              <a:gd name="T5" fmla="*/ 130 h 1364"/>
              <a:gd name="T6" fmla="*/ 293 w 1177"/>
              <a:gd name="T7" fmla="*/ 240 h 1364"/>
              <a:gd name="T8" fmla="*/ 207 w 1177"/>
              <a:gd name="T9" fmla="*/ 354 h 1364"/>
              <a:gd name="T10" fmla="*/ 321 w 1177"/>
              <a:gd name="T11" fmla="*/ 282 h 1364"/>
              <a:gd name="T12" fmla="*/ 396 w 1177"/>
              <a:gd name="T13" fmla="*/ 257 h 1364"/>
              <a:gd name="T14" fmla="*/ 475 w 1177"/>
              <a:gd name="T15" fmla="*/ 247 h 1364"/>
              <a:gd name="T16" fmla="*/ 540 w 1177"/>
              <a:gd name="T17" fmla="*/ 248 h 1364"/>
              <a:gd name="T18" fmla="*/ 625 w 1177"/>
              <a:gd name="T19" fmla="*/ 266 h 1364"/>
              <a:gd name="T20" fmla="*/ 703 w 1177"/>
              <a:gd name="T21" fmla="*/ 299 h 1364"/>
              <a:gd name="T22" fmla="*/ 773 w 1177"/>
              <a:gd name="T23" fmla="*/ 345 h 1364"/>
              <a:gd name="T24" fmla="*/ 832 w 1177"/>
              <a:gd name="T25" fmla="*/ 404 h 1364"/>
              <a:gd name="T26" fmla="*/ 879 w 1177"/>
              <a:gd name="T27" fmla="*/ 475 h 1364"/>
              <a:gd name="T28" fmla="*/ 912 w 1177"/>
              <a:gd name="T29" fmla="*/ 553 h 1364"/>
              <a:gd name="T30" fmla="*/ 929 w 1177"/>
              <a:gd name="T31" fmla="*/ 638 h 1364"/>
              <a:gd name="T32" fmla="*/ 932 w 1177"/>
              <a:gd name="T33" fmla="*/ 705 h 1364"/>
              <a:gd name="T34" fmla="*/ 918 w 1177"/>
              <a:gd name="T35" fmla="*/ 792 h 1364"/>
              <a:gd name="T36" fmla="*/ 889 w 1177"/>
              <a:gd name="T37" fmla="*/ 871 h 1364"/>
              <a:gd name="T38" fmla="*/ 845 w 1177"/>
              <a:gd name="T39" fmla="*/ 943 h 1364"/>
              <a:gd name="T40" fmla="*/ 789 w 1177"/>
              <a:gd name="T41" fmla="*/ 1005 h 1364"/>
              <a:gd name="T42" fmla="*/ 721 w 1177"/>
              <a:gd name="T43" fmla="*/ 1056 h 1364"/>
              <a:gd name="T44" fmla="*/ 645 w 1177"/>
              <a:gd name="T45" fmla="*/ 1093 h 1364"/>
              <a:gd name="T46" fmla="*/ 561 w 1177"/>
              <a:gd name="T47" fmla="*/ 1115 h 1364"/>
              <a:gd name="T48" fmla="*/ 495 w 1177"/>
              <a:gd name="T49" fmla="*/ 1119 h 1364"/>
              <a:gd name="T50" fmla="*/ 414 w 1177"/>
              <a:gd name="T51" fmla="*/ 1112 h 1364"/>
              <a:gd name="T52" fmla="*/ 338 w 1177"/>
              <a:gd name="T53" fmla="*/ 1090 h 1364"/>
              <a:gd name="T54" fmla="*/ 237 w 1177"/>
              <a:gd name="T55" fmla="*/ 1034 h 1364"/>
              <a:gd name="T56" fmla="*/ 173 w 1177"/>
              <a:gd name="T57" fmla="*/ 978 h 1364"/>
              <a:gd name="T58" fmla="*/ 34 w 1177"/>
              <a:gd name="T59" fmla="*/ 1184 h 1364"/>
              <a:gd name="T60" fmla="*/ 149 w 1177"/>
              <a:gd name="T61" fmla="*/ 1269 h 1364"/>
              <a:gd name="T62" fmla="*/ 259 w 1177"/>
              <a:gd name="T63" fmla="*/ 1321 h 1364"/>
              <a:gd name="T64" fmla="*/ 352 w 1177"/>
              <a:gd name="T65" fmla="*/ 1348 h 1364"/>
              <a:gd name="T66" fmla="*/ 436 w 1177"/>
              <a:gd name="T67" fmla="*/ 1361 h 1364"/>
              <a:gd name="T68" fmla="*/ 530 w 1177"/>
              <a:gd name="T69" fmla="*/ 1363 h 1364"/>
              <a:gd name="T70" fmla="*/ 665 w 1177"/>
              <a:gd name="T71" fmla="*/ 1343 h 1364"/>
              <a:gd name="T72" fmla="*/ 791 w 1177"/>
              <a:gd name="T73" fmla="*/ 1296 h 1364"/>
              <a:gd name="T74" fmla="*/ 903 w 1177"/>
              <a:gd name="T75" fmla="*/ 1229 h 1364"/>
              <a:gd name="T76" fmla="*/ 1000 w 1177"/>
              <a:gd name="T77" fmla="*/ 1141 h 1364"/>
              <a:gd name="T78" fmla="*/ 1078 w 1177"/>
              <a:gd name="T79" fmla="*/ 1035 h 1364"/>
              <a:gd name="T80" fmla="*/ 1135 w 1177"/>
              <a:gd name="T81" fmla="*/ 917 h 1364"/>
              <a:gd name="T82" fmla="*/ 1168 w 1177"/>
              <a:gd name="T83" fmla="*/ 786 h 1364"/>
              <a:gd name="T84" fmla="*/ 1177 w 1177"/>
              <a:gd name="T85" fmla="*/ 682 h 1364"/>
              <a:gd name="T86" fmla="*/ 1163 w 1177"/>
              <a:gd name="T87" fmla="*/ 545 h 1364"/>
              <a:gd name="T88" fmla="*/ 1124 w 1177"/>
              <a:gd name="T89" fmla="*/ 417 h 1364"/>
              <a:gd name="T90" fmla="*/ 1060 w 1177"/>
              <a:gd name="T91" fmla="*/ 302 h 1364"/>
              <a:gd name="T92" fmla="*/ 977 w 1177"/>
              <a:gd name="T93" fmla="*/ 201 h 1364"/>
              <a:gd name="T94" fmla="*/ 876 w 1177"/>
              <a:gd name="T95" fmla="*/ 117 h 1364"/>
              <a:gd name="T96" fmla="*/ 760 w 1177"/>
              <a:gd name="T97" fmla="*/ 55 h 1364"/>
              <a:gd name="T98" fmla="*/ 632 w 1177"/>
              <a:gd name="T99" fmla="*/ 15 h 1364"/>
              <a:gd name="T100" fmla="*/ 495 w 1177"/>
              <a:gd name="T101" fmla="*/ 0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7" h="1364">
                <a:moveTo>
                  <a:pt x="495" y="0"/>
                </a:moveTo>
                <a:lnTo>
                  <a:pt x="495" y="0"/>
                </a:lnTo>
                <a:lnTo>
                  <a:pt x="465" y="2"/>
                </a:lnTo>
                <a:lnTo>
                  <a:pt x="436" y="3"/>
                </a:lnTo>
                <a:lnTo>
                  <a:pt x="406" y="6"/>
                </a:lnTo>
                <a:lnTo>
                  <a:pt x="377" y="12"/>
                </a:lnTo>
                <a:lnTo>
                  <a:pt x="377" y="12"/>
                </a:lnTo>
                <a:lnTo>
                  <a:pt x="372" y="35"/>
                </a:lnTo>
                <a:lnTo>
                  <a:pt x="367" y="60"/>
                </a:lnTo>
                <a:lnTo>
                  <a:pt x="359" y="84"/>
                </a:lnTo>
                <a:lnTo>
                  <a:pt x="352" y="107"/>
                </a:lnTo>
                <a:lnTo>
                  <a:pt x="345" y="130"/>
                </a:lnTo>
                <a:lnTo>
                  <a:pt x="336" y="153"/>
                </a:lnTo>
                <a:lnTo>
                  <a:pt x="326" y="175"/>
                </a:lnTo>
                <a:lnTo>
                  <a:pt x="316" y="196"/>
                </a:lnTo>
                <a:lnTo>
                  <a:pt x="293" y="240"/>
                </a:lnTo>
                <a:lnTo>
                  <a:pt x="267" y="280"/>
                </a:lnTo>
                <a:lnTo>
                  <a:pt x="238" y="318"/>
                </a:lnTo>
                <a:lnTo>
                  <a:pt x="207" y="354"/>
                </a:lnTo>
                <a:lnTo>
                  <a:pt x="207" y="354"/>
                </a:lnTo>
                <a:lnTo>
                  <a:pt x="237" y="331"/>
                </a:lnTo>
                <a:lnTo>
                  <a:pt x="269" y="309"/>
                </a:lnTo>
                <a:lnTo>
                  <a:pt x="303" y="290"/>
                </a:lnTo>
                <a:lnTo>
                  <a:pt x="321" y="282"/>
                </a:lnTo>
                <a:lnTo>
                  <a:pt x="338" y="274"/>
                </a:lnTo>
                <a:lnTo>
                  <a:pt x="357" y="269"/>
                </a:lnTo>
                <a:lnTo>
                  <a:pt x="375" y="263"/>
                </a:lnTo>
                <a:lnTo>
                  <a:pt x="396" y="257"/>
                </a:lnTo>
                <a:lnTo>
                  <a:pt x="414" y="253"/>
                </a:lnTo>
                <a:lnTo>
                  <a:pt x="434" y="250"/>
                </a:lnTo>
                <a:lnTo>
                  <a:pt x="455" y="248"/>
                </a:lnTo>
                <a:lnTo>
                  <a:pt x="475" y="247"/>
                </a:lnTo>
                <a:lnTo>
                  <a:pt x="495" y="245"/>
                </a:lnTo>
                <a:lnTo>
                  <a:pt x="495" y="245"/>
                </a:lnTo>
                <a:lnTo>
                  <a:pt x="518" y="247"/>
                </a:lnTo>
                <a:lnTo>
                  <a:pt x="540" y="248"/>
                </a:lnTo>
                <a:lnTo>
                  <a:pt x="561" y="251"/>
                </a:lnTo>
                <a:lnTo>
                  <a:pt x="583" y="254"/>
                </a:lnTo>
                <a:lnTo>
                  <a:pt x="605" y="260"/>
                </a:lnTo>
                <a:lnTo>
                  <a:pt x="625" y="266"/>
                </a:lnTo>
                <a:lnTo>
                  <a:pt x="645" y="273"/>
                </a:lnTo>
                <a:lnTo>
                  <a:pt x="665" y="280"/>
                </a:lnTo>
                <a:lnTo>
                  <a:pt x="684" y="289"/>
                </a:lnTo>
                <a:lnTo>
                  <a:pt x="703" y="299"/>
                </a:lnTo>
                <a:lnTo>
                  <a:pt x="721" y="309"/>
                </a:lnTo>
                <a:lnTo>
                  <a:pt x="739" y="320"/>
                </a:lnTo>
                <a:lnTo>
                  <a:pt x="756" y="332"/>
                </a:lnTo>
                <a:lnTo>
                  <a:pt x="773" y="345"/>
                </a:lnTo>
                <a:lnTo>
                  <a:pt x="789" y="359"/>
                </a:lnTo>
                <a:lnTo>
                  <a:pt x="804" y="374"/>
                </a:lnTo>
                <a:lnTo>
                  <a:pt x="818" y="388"/>
                </a:lnTo>
                <a:lnTo>
                  <a:pt x="832" y="404"/>
                </a:lnTo>
                <a:lnTo>
                  <a:pt x="845" y="421"/>
                </a:lnTo>
                <a:lnTo>
                  <a:pt x="857" y="439"/>
                </a:lnTo>
                <a:lnTo>
                  <a:pt x="869" y="456"/>
                </a:lnTo>
                <a:lnTo>
                  <a:pt x="879" y="475"/>
                </a:lnTo>
                <a:lnTo>
                  <a:pt x="889" y="493"/>
                </a:lnTo>
                <a:lnTo>
                  <a:pt x="897" y="512"/>
                </a:lnTo>
                <a:lnTo>
                  <a:pt x="906" y="532"/>
                </a:lnTo>
                <a:lnTo>
                  <a:pt x="912" y="553"/>
                </a:lnTo>
                <a:lnTo>
                  <a:pt x="918" y="573"/>
                </a:lnTo>
                <a:lnTo>
                  <a:pt x="923" y="594"/>
                </a:lnTo>
                <a:lnTo>
                  <a:pt x="928" y="616"/>
                </a:lnTo>
                <a:lnTo>
                  <a:pt x="929" y="638"/>
                </a:lnTo>
                <a:lnTo>
                  <a:pt x="932" y="661"/>
                </a:lnTo>
                <a:lnTo>
                  <a:pt x="932" y="682"/>
                </a:lnTo>
                <a:lnTo>
                  <a:pt x="932" y="682"/>
                </a:lnTo>
                <a:lnTo>
                  <a:pt x="932" y="705"/>
                </a:lnTo>
                <a:lnTo>
                  <a:pt x="929" y="727"/>
                </a:lnTo>
                <a:lnTo>
                  <a:pt x="928" y="749"/>
                </a:lnTo>
                <a:lnTo>
                  <a:pt x="923" y="770"/>
                </a:lnTo>
                <a:lnTo>
                  <a:pt x="918" y="792"/>
                </a:lnTo>
                <a:lnTo>
                  <a:pt x="912" y="812"/>
                </a:lnTo>
                <a:lnTo>
                  <a:pt x="906" y="832"/>
                </a:lnTo>
                <a:lnTo>
                  <a:pt x="897" y="852"/>
                </a:lnTo>
                <a:lnTo>
                  <a:pt x="889" y="871"/>
                </a:lnTo>
                <a:lnTo>
                  <a:pt x="879" y="891"/>
                </a:lnTo>
                <a:lnTo>
                  <a:pt x="869" y="909"/>
                </a:lnTo>
                <a:lnTo>
                  <a:pt x="857" y="927"/>
                </a:lnTo>
                <a:lnTo>
                  <a:pt x="845" y="943"/>
                </a:lnTo>
                <a:lnTo>
                  <a:pt x="832" y="961"/>
                </a:lnTo>
                <a:lnTo>
                  <a:pt x="818" y="976"/>
                </a:lnTo>
                <a:lnTo>
                  <a:pt x="804" y="991"/>
                </a:lnTo>
                <a:lnTo>
                  <a:pt x="789" y="1005"/>
                </a:lnTo>
                <a:lnTo>
                  <a:pt x="773" y="1020"/>
                </a:lnTo>
                <a:lnTo>
                  <a:pt x="756" y="1033"/>
                </a:lnTo>
                <a:lnTo>
                  <a:pt x="739" y="1044"/>
                </a:lnTo>
                <a:lnTo>
                  <a:pt x="721" y="1056"/>
                </a:lnTo>
                <a:lnTo>
                  <a:pt x="703" y="1067"/>
                </a:lnTo>
                <a:lnTo>
                  <a:pt x="684" y="1076"/>
                </a:lnTo>
                <a:lnTo>
                  <a:pt x="665" y="1084"/>
                </a:lnTo>
                <a:lnTo>
                  <a:pt x="645" y="1093"/>
                </a:lnTo>
                <a:lnTo>
                  <a:pt x="625" y="1099"/>
                </a:lnTo>
                <a:lnTo>
                  <a:pt x="605" y="1106"/>
                </a:lnTo>
                <a:lnTo>
                  <a:pt x="583" y="1110"/>
                </a:lnTo>
                <a:lnTo>
                  <a:pt x="561" y="1115"/>
                </a:lnTo>
                <a:lnTo>
                  <a:pt x="540" y="1116"/>
                </a:lnTo>
                <a:lnTo>
                  <a:pt x="518" y="1119"/>
                </a:lnTo>
                <a:lnTo>
                  <a:pt x="495" y="1119"/>
                </a:lnTo>
                <a:lnTo>
                  <a:pt x="495" y="1119"/>
                </a:lnTo>
                <a:lnTo>
                  <a:pt x="475" y="1119"/>
                </a:lnTo>
                <a:lnTo>
                  <a:pt x="455" y="1118"/>
                </a:lnTo>
                <a:lnTo>
                  <a:pt x="434" y="1115"/>
                </a:lnTo>
                <a:lnTo>
                  <a:pt x="414" y="1112"/>
                </a:lnTo>
                <a:lnTo>
                  <a:pt x="396" y="1108"/>
                </a:lnTo>
                <a:lnTo>
                  <a:pt x="375" y="1103"/>
                </a:lnTo>
                <a:lnTo>
                  <a:pt x="357" y="1097"/>
                </a:lnTo>
                <a:lnTo>
                  <a:pt x="338" y="1090"/>
                </a:lnTo>
                <a:lnTo>
                  <a:pt x="321" y="1083"/>
                </a:lnTo>
                <a:lnTo>
                  <a:pt x="303" y="1074"/>
                </a:lnTo>
                <a:lnTo>
                  <a:pt x="269" y="1056"/>
                </a:lnTo>
                <a:lnTo>
                  <a:pt x="237" y="1034"/>
                </a:lnTo>
                <a:lnTo>
                  <a:pt x="207" y="1011"/>
                </a:lnTo>
                <a:lnTo>
                  <a:pt x="207" y="1011"/>
                </a:lnTo>
                <a:lnTo>
                  <a:pt x="189" y="995"/>
                </a:lnTo>
                <a:lnTo>
                  <a:pt x="173" y="978"/>
                </a:lnTo>
                <a:lnTo>
                  <a:pt x="0" y="1151"/>
                </a:lnTo>
                <a:lnTo>
                  <a:pt x="0" y="1151"/>
                </a:lnTo>
                <a:lnTo>
                  <a:pt x="18" y="1167"/>
                </a:lnTo>
                <a:lnTo>
                  <a:pt x="34" y="1184"/>
                </a:lnTo>
                <a:lnTo>
                  <a:pt x="34" y="1184"/>
                </a:lnTo>
                <a:lnTo>
                  <a:pt x="70" y="1216"/>
                </a:lnTo>
                <a:lnTo>
                  <a:pt x="109" y="1243"/>
                </a:lnTo>
                <a:lnTo>
                  <a:pt x="149" y="1269"/>
                </a:lnTo>
                <a:lnTo>
                  <a:pt x="191" y="1292"/>
                </a:lnTo>
                <a:lnTo>
                  <a:pt x="212" y="1304"/>
                </a:lnTo>
                <a:lnTo>
                  <a:pt x="235" y="1312"/>
                </a:lnTo>
                <a:lnTo>
                  <a:pt x="259" y="1321"/>
                </a:lnTo>
                <a:lnTo>
                  <a:pt x="282" y="1330"/>
                </a:lnTo>
                <a:lnTo>
                  <a:pt x="305" y="1337"/>
                </a:lnTo>
                <a:lnTo>
                  <a:pt x="328" y="1344"/>
                </a:lnTo>
                <a:lnTo>
                  <a:pt x="352" y="1348"/>
                </a:lnTo>
                <a:lnTo>
                  <a:pt x="377" y="1354"/>
                </a:lnTo>
                <a:lnTo>
                  <a:pt x="377" y="1354"/>
                </a:lnTo>
                <a:lnTo>
                  <a:pt x="406" y="1358"/>
                </a:lnTo>
                <a:lnTo>
                  <a:pt x="436" y="1361"/>
                </a:lnTo>
                <a:lnTo>
                  <a:pt x="465" y="1363"/>
                </a:lnTo>
                <a:lnTo>
                  <a:pt x="495" y="1364"/>
                </a:lnTo>
                <a:lnTo>
                  <a:pt x="495" y="1364"/>
                </a:lnTo>
                <a:lnTo>
                  <a:pt x="530" y="1363"/>
                </a:lnTo>
                <a:lnTo>
                  <a:pt x="564" y="1360"/>
                </a:lnTo>
                <a:lnTo>
                  <a:pt x="599" y="1355"/>
                </a:lnTo>
                <a:lnTo>
                  <a:pt x="632" y="1350"/>
                </a:lnTo>
                <a:lnTo>
                  <a:pt x="665" y="1343"/>
                </a:lnTo>
                <a:lnTo>
                  <a:pt x="698" y="1334"/>
                </a:lnTo>
                <a:lnTo>
                  <a:pt x="730" y="1322"/>
                </a:lnTo>
                <a:lnTo>
                  <a:pt x="760" y="1311"/>
                </a:lnTo>
                <a:lnTo>
                  <a:pt x="791" y="1296"/>
                </a:lnTo>
                <a:lnTo>
                  <a:pt x="819" y="1282"/>
                </a:lnTo>
                <a:lnTo>
                  <a:pt x="848" y="1265"/>
                </a:lnTo>
                <a:lnTo>
                  <a:pt x="876" y="1247"/>
                </a:lnTo>
                <a:lnTo>
                  <a:pt x="903" y="1229"/>
                </a:lnTo>
                <a:lnTo>
                  <a:pt x="929" y="1208"/>
                </a:lnTo>
                <a:lnTo>
                  <a:pt x="954" y="1187"/>
                </a:lnTo>
                <a:lnTo>
                  <a:pt x="977" y="1164"/>
                </a:lnTo>
                <a:lnTo>
                  <a:pt x="1000" y="1141"/>
                </a:lnTo>
                <a:lnTo>
                  <a:pt x="1021" y="1116"/>
                </a:lnTo>
                <a:lnTo>
                  <a:pt x="1042" y="1090"/>
                </a:lnTo>
                <a:lnTo>
                  <a:pt x="1060" y="1063"/>
                </a:lnTo>
                <a:lnTo>
                  <a:pt x="1078" y="1035"/>
                </a:lnTo>
                <a:lnTo>
                  <a:pt x="1095" y="1007"/>
                </a:lnTo>
                <a:lnTo>
                  <a:pt x="1109" y="978"/>
                </a:lnTo>
                <a:lnTo>
                  <a:pt x="1124" y="948"/>
                </a:lnTo>
                <a:lnTo>
                  <a:pt x="1135" y="917"/>
                </a:lnTo>
                <a:lnTo>
                  <a:pt x="1147" y="886"/>
                </a:lnTo>
                <a:lnTo>
                  <a:pt x="1155" y="852"/>
                </a:lnTo>
                <a:lnTo>
                  <a:pt x="1163" y="819"/>
                </a:lnTo>
                <a:lnTo>
                  <a:pt x="1168" y="786"/>
                </a:lnTo>
                <a:lnTo>
                  <a:pt x="1173" y="751"/>
                </a:lnTo>
                <a:lnTo>
                  <a:pt x="1176" y="717"/>
                </a:lnTo>
                <a:lnTo>
                  <a:pt x="1177" y="682"/>
                </a:lnTo>
                <a:lnTo>
                  <a:pt x="1177" y="682"/>
                </a:lnTo>
                <a:lnTo>
                  <a:pt x="1176" y="648"/>
                </a:lnTo>
                <a:lnTo>
                  <a:pt x="1173" y="613"/>
                </a:lnTo>
                <a:lnTo>
                  <a:pt x="1168" y="578"/>
                </a:lnTo>
                <a:lnTo>
                  <a:pt x="1163" y="545"/>
                </a:lnTo>
                <a:lnTo>
                  <a:pt x="1155" y="512"/>
                </a:lnTo>
                <a:lnTo>
                  <a:pt x="1147" y="480"/>
                </a:lnTo>
                <a:lnTo>
                  <a:pt x="1135" y="449"/>
                </a:lnTo>
                <a:lnTo>
                  <a:pt x="1124" y="417"/>
                </a:lnTo>
                <a:lnTo>
                  <a:pt x="1109" y="387"/>
                </a:lnTo>
                <a:lnTo>
                  <a:pt x="1095" y="358"/>
                </a:lnTo>
                <a:lnTo>
                  <a:pt x="1078" y="329"/>
                </a:lnTo>
                <a:lnTo>
                  <a:pt x="1060" y="302"/>
                </a:lnTo>
                <a:lnTo>
                  <a:pt x="1042" y="274"/>
                </a:lnTo>
                <a:lnTo>
                  <a:pt x="1021" y="248"/>
                </a:lnTo>
                <a:lnTo>
                  <a:pt x="1000" y="224"/>
                </a:lnTo>
                <a:lnTo>
                  <a:pt x="977" y="201"/>
                </a:lnTo>
                <a:lnTo>
                  <a:pt x="954" y="178"/>
                </a:lnTo>
                <a:lnTo>
                  <a:pt x="929" y="156"/>
                </a:lnTo>
                <a:lnTo>
                  <a:pt x="903" y="136"/>
                </a:lnTo>
                <a:lnTo>
                  <a:pt x="876" y="117"/>
                </a:lnTo>
                <a:lnTo>
                  <a:pt x="848" y="100"/>
                </a:lnTo>
                <a:lnTo>
                  <a:pt x="819" y="83"/>
                </a:lnTo>
                <a:lnTo>
                  <a:pt x="791" y="68"/>
                </a:lnTo>
                <a:lnTo>
                  <a:pt x="760" y="55"/>
                </a:lnTo>
                <a:lnTo>
                  <a:pt x="730" y="42"/>
                </a:lnTo>
                <a:lnTo>
                  <a:pt x="698" y="32"/>
                </a:lnTo>
                <a:lnTo>
                  <a:pt x="665" y="22"/>
                </a:lnTo>
                <a:lnTo>
                  <a:pt x="632" y="15"/>
                </a:lnTo>
                <a:lnTo>
                  <a:pt x="599" y="9"/>
                </a:lnTo>
                <a:lnTo>
                  <a:pt x="564" y="5"/>
                </a:lnTo>
                <a:lnTo>
                  <a:pt x="530" y="2"/>
                </a:lnTo>
                <a:lnTo>
                  <a:pt x="495" y="0"/>
                </a:lnTo>
                <a:lnTo>
                  <a:pt x="495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480A66BE-B963-41A1-9D3F-6F379417BAA9}"/>
              </a:ext>
            </a:extLst>
          </p:cNvPr>
          <p:cNvSpPr>
            <a:spLocks/>
          </p:cNvSpPr>
          <p:nvPr/>
        </p:nvSpPr>
        <p:spPr bwMode="auto">
          <a:xfrm>
            <a:off x="7331673" y="1449302"/>
            <a:ext cx="2474867" cy="2133507"/>
          </a:xfrm>
          <a:custGeom>
            <a:avLst/>
            <a:gdLst>
              <a:gd name="T0" fmla="*/ 612 w 1363"/>
              <a:gd name="T1" fmla="*/ 3 h 1175"/>
              <a:gd name="T2" fmla="*/ 479 w 1363"/>
              <a:gd name="T3" fmla="*/ 30 h 1175"/>
              <a:gd name="T4" fmla="*/ 356 w 1363"/>
              <a:gd name="T5" fmla="*/ 82 h 1175"/>
              <a:gd name="T6" fmla="*/ 248 w 1363"/>
              <a:gd name="T7" fmla="*/ 156 h 1175"/>
              <a:gd name="T8" fmla="*/ 156 w 1363"/>
              <a:gd name="T9" fmla="*/ 248 h 1175"/>
              <a:gd name="T10" fmla="*/ 82 w 1363"/>
              <a:gd name="T11" fmla="*/ 356 h 1175"/>
              <a:gd name="T12" fmla="*/ 30 w 1363"/>
              <a:gd name="T13" fmla="*/ 478 h 1175"/>
              <a:gd name="T14" fmla="*/ 3 w 1363"/>
              <a:gd name="T15" fmla="*/ 611 h 1175"/>
              <a:gd name="T16" fmla="*/ 0 w 1363"/>
              <a:gd name="T17" fmla="*/ 711 h 1175"/>
              <a:gd name="T18" fmla="*/ 10 w 1363"/>
              <a:gd name="T19" fmla="*/ 800 h 1175"/>
              <a:gd name="T20" fmla="*/ 105 w 1363"/>
              <a:gd name="T21" fmla="*/ 823 h 1175"/>
              <a:gd name="T22" fmla="*/ 195 w 1363"/>
              <a:gd name="T23" fmla="*/ 860 h 1175"/>
              <a:gd name="T24" fmla="*/ 353 w 1363"/>
              <a:gd name="T25" fmla="*/ 969 h 1175"/>
              <a:gd name="T26" fmla="*/ 289 w 1363"/>
              <a:gd name="T27" fmla="*/ 873 h 1175"/>
              <a:gd name="T28" fmla="*/ 261 w 1363"/>
              <a:gd name="T29" fmla="*/ 800 h 1175"/>
              <a:gd name="T30" fmla="*/ 247 w 1363"/>
              <a:gd name="T31" fmla="*/ 722 h 1175"/>
              <a:gd name="T32" fmla="*/ 245 w 1363"/>
              <a:gd name="T33" fmla="*/ 659 h 1175"/>
              <a:gd name="T34" fmla="*/ 258 w 1363"/>
              <a:gd name="T35" fmla="*/ 572 h 1175"/>
              <a:gd name="T36" fmla="*/ 287 w 1363"/>
              <a:gd name="T37" fmla="*/ 491 h 1175"/>
              <a:gd name="T38" fmla="*/ 332 w 1363"/>
              <a:gd name="T39" fmla="*/ 419 h 1175"/>
              <a:gd name="T40" fmla="*/ 388 w 1363"/>
              <a:gd name="T41" fmla="*/ 357 h 1175"/>
              <a:gd name="T42" fmla="*/ 454 w 1363"/>
              <a:gd name="T43" fmla="*/ 307 h 1175"/>
              <a:gd name="T44" fmla="*/ 531 w 1363"/>
              <a:gd name="T45" fmla="*/ 271 h 1175"/>
              <a:gd name="T46" fmla="*/ 614 w 1363"/>
              <a:gd name="T47" fmla="*/ 249 h 1175"/>
              <a:gd name="T48" fmla="*/ 681 w 1363"/>
              <a:gd name="T49" fmla="*/ 244 h 1175"/>
              <a:gd name="T50" fmla="*/ 769 w 1363"/>
              <a:gd name="T51" fmla="*/ 254 h 1175"/>
              <a:gd name="T52" fmla="*/ 851 w 1363"/>
              <a:gd name="T53" fmla="*/ 278 h 1175"/>
              <a:gd name="T54" fmla="*/ 926 w 1363"/>
              <a:gd name="T55" fmla="*/ 318 h 1175"/>
              <a:gd name="T56" fmla="*/ 991 w 1363"/>
              <a:gd name="T57" fmla="*/ 372 h 1175"/>
              <a:gd name="T58" fmla="*/ 1044 w 1363"/>
              <a:gd name="T59" fmla="*/ 437 h 1175"/>
              <a:gd name="T60" fmla="*/ 1083 w 1363"/>
              <a:gd name="T61" fmla="*/ 512 h 1175"/>
              <a:gd name="T62" fmla="*/ 1109 w 1363"/>
              <a:gd name="T63" fmla="*/ 592 h 1175"/>
              <a:gd name="T64" fmla="*/ 1118 w 1363"/>
              <a:gd name="T65" fmla="*/ 680 h 1175"/>
              <a:gd name="T66" fmla="*/ 1113 w 1363"/>
              <a:gd name="T67" fmla="*/ 742 h 1175"/>
              <a:gd name="T68" fmla="*/ 1096 w 1363"/>
              <a:gd name="T69" fmla="*/ 819 h 1175"/>
              <a:gd name="T70" fmla="*/ 1056 w 1363"/>
              <a:gd name="T71" fmla="*/ 907 h 1175"/>
              <a:gd name="T72" fmla="*/ 994 w 1363"/>
              <a:gd name="T73" fmla="*/ 986 h 1175"/>
              <a:gd name="T74" fmla="*/ 1165 w 1363"/>
              <a:gd name="T75" fmla="*/ 1159 h 1175"/>
              <a:gd name="T76" fmla="*/ 1243 w 1363"/>
              <a:gd name="T77" fmla="*/ 1068 h 1175"/>
              <a:gd name="T78" fmla="*/ 1312 w 1363"/>
              <a:gd name="T79" fmla="*/ 941 h 1175"/>
              <a:gd name="T80" fmla="*/ 1343 w 1363"/>
              <a:gd name="T81" fmla="*/ 848 h 1175"/>
              <a:gd name="T82" fmla="*/ 1357 w 1363"/>
              <a:gd name="T83" fmla="*/ 770 h 1175"/>
              <a:gd name="T84" fmla="*/ 1363 w 1363"/>
              <a:gd name="T85" fmla="*/ 680 h 1175"/>
              <a:gd name="T86" fmla="*/ 1350 w 1363"/>
              <a:gd name="T87" fmla="*/ 543 h 1175"/>
              <a:gd name="T88" fmla="*/ 1310 w 1363"/>
              <a:gd name="T89" fmla="*/ 415 h 1175"/>
              <a:gd name="T90" fmla="*/ 1246 w 1363"/>
              <a:gd name="T91" fmla="*/ 300 h 1175"/>
              <a:gd name="T92" fmla="*/ 1164 w 1363"/>
              <a:gd name="T93" fmla="*/ 199 h 1175"/>
              <a:gd name="T94" fmla="*/ 1063 w 1363"/>
              <a:gd name="T95" fmla="*/ 115 h 1175"/>
              <a:gd name="T96" fmla="*/ 946 w 1363"/>
              <a:gd name="T97" fmla="*/ 53 h 1175"/>
              <a:gd name="T98" fmla="*/ 819 w 1363"/>
              <a:gd name="T99" fmla="*/ 13 h 1175"/>
              <a:gd name="T100" fmla="*/ 681 w 1363"/>
              <a:gd name="T101" fmla="*/ 0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175">
                <a:moveTo>
                  <a:pt x="681" y="0"/>
                </a:moveTo>
                <a:lnTo>
                  <a:pt x="681" y="0"/>
                </a:lnTo>
                <a:lnTo>
                  <a:pt x="646" y="0"/>
                </a:lnTo>
                <a:lnTo>
                  <a:pt x="612" y="3"/>
                </a:lnTo>
                <a:lnTo>
                  <a:pt x="577" y="7"/>
                </a:lnTo>
                <a:lnTo>
                  <a:pt x="544" y="13"/>
                </a:lnTo>
                <a:lnTo>
                  <a:pt x="511" y="22"/>
                </a:lnTo>
                <a:lnTo>
                  <a:pt x="479" y="30"/>
                </a:lnTo>
                <a:lnTo>
                  <a:pt x="447" y="40"/>
                </a:lnTo>
                <a:lnTo>
                  <a:pt x="415" y="53"/>
                </a:lnTo>
                <a:lnTo>
                  <a:pt x="385" y="66"/>
                </a:lnTo>
                <a:lnTo>
                  <a:pt x="356" y="82"/>
                </a:lnTo>
                <a:lnTo>
                  <a:pt x="327" y="98"/>
                </a:lnTo>
                <a:lnTo>
                  <a:pt x="300" y="115"/>
                </a:lnTo>
                <a:lnTo>
                  <a:pt x="274" y="135"/>
                </a:lnTo>
                <a:lnTo>
                  <a:pt x="248" y="156"/>
                </a:lnTo>
                <a:lnTo>
                  <a:pt x="224" y="176"/>
                </a:lnTo>
                <a:lnTo>
                  <a:pt x="199" y="199"/>
                </a:lnTo>
                <a:lnTo>
                  <a:pt x="176" y="223"/>
                </a:lnTo>
                <a:lnTo>
                  <a:pt x="156" y="248"/>
                </a:lnTo>
                <a:lnTo>
                  <a:pt x="136" y="274"/>
                </a:lnTo>
                <a:lnTo>
                  <a:pt x="115" y="300"/>
                </a:lnTo>
                <a:lnTo>
                  <a:pt x="98" y="327"/>
                </a:lnTo>
                <a:lnTo>
                  <a:pt x="82" y="356"/>
                </a:lnTo>
                <a:lnTo>
                  <a:pt x="66" y="385"/>
                </a:lnTo>
                <a:lnTo>
                  <a:pt x="53" y="415"/>
                </a:lnTo>
                <a:lnTo>
                  <a:pt x="41" y="447"/>
                </a:lnTo>
                <a:lnTo>
                  <a:pt x="30" y="478"/>
                </a:lnTo>
                <a:lnTo>
                  <a:pt x="20" y="510"/>
                </a:lnTo>
                <a:lnTo>
                  <a:pt x="13" y="543"/>
                </a:lnTo>
                <a:lnTo>
                  <a:pt x="7" y="577"/>
                </a:lnTo>
                <a:lnTo>
                  <a:pt x="3" y="611"/>
                </a:lnTo>
                <a:lnTo>
                  <a:pt x="0" y="646"/>
                </a:lnTo>
                <a:lnTo>
                  <a:pt x="0" y="680"/>
                </a:lnTo>
                <a:lnTo>
                  <a:pt x="0" y="680"/>
                </a:lnTo>
                <a:lnTo>
                  <a:pt x="0" y="711"/>
                </a:lnTo>
                <a:lnTo>
                  <a:pt x="2" y="741"/>
                </a:lnTo>
                <a:lnTo>
                  <a:pt x="6" y="770"/>
                </a:lnTo>
                <a:lnTo>
                  <a:pt x="10" y="800"/>
                </a:lnTo>
                <a:lnTo>
                  <a:pt x="10" y="800"/>
                </a:lnTo>
                <a:lnTo>
                  <a:pt x="35" y="804"/>
                </a:lnTo>
                <a:lnTo>
                  <a:pt x="58" y="810"/>
                </a:lnTo>
                <a:lnTo>
                  <a:pt x="82" y="816"/>
                </a:lnTo>
                <a:lnTo>
                  <a:pt x="105" y="823"/>
                </a:lnTo>
                <a:lnTo>
                  <a:pt x="128" y="832"/>
                </a:lnTo>
                <a:lnTo>
                  <a:pt x="152" y="840"/>
                </a:lnTo>
                <a:lnTo>
                  <a:pt x="173" y="850"/>
                </a:lnTo>
                <a:lnTo>
                  <a:pt x="195" y="860"/>
                </a:lnTo>
                <a:lnTo>
                  <a:pt x="238" y="884"/>
                </a:lnTo>
                <a:lnTo>
                  <a:pt x="278" y="910"/>
                </a:lnTo>
                <a:lnTo>
                  <a:pt x="317" y="938"/>
                </a:lnTo>
                <a:lnTo>
                  <a:pt x="353" y="969"/>
                </a:lnTo>
                <a:lnTo>
                  <a:pt x="353" y="969"/>
                </a:lnTo>
                <a:lnTo>
                  <a:pt x="329" y="938"/>
                </a:lnTo>
                <a:lnTo>
                  <a:pt x="307" y="907"/>
                </a:lnTo>
                <a:lnTo>
                  <a:pt x="289" y="873"/>
                </a:lnTo>
                <a:lnTo>
                  <a:pt x="281" y="856"/>
                </a:lnTo>
                <a:lnTo>
                  <a:pt x="274" y="837"/>
                </a:lnTo>
                <a:lnTo>
                  <a:pt x="267" y="819"/>
                </a:lnTo>
                <a:lnTo>
                  <a:pt x="261" y="800"/>
                </a:lnTo>
                <a:lnTo>
                  <a:pt x="255" y="781"/>
                </a:lnTo>
                <a:lnTo>
                  <a:pt x="252" y="761"/>
                </a:lnTo>
                <a:lnTo>
                  <a:pt x="248" y="742"/>
                </a:lnTo>
                <a:lnTo>
                  <a:pt x="247" y="722"/>
                </a:lnTo>
                <a:lnTo>
                  <a:pt x="245" y="702"/>
                </a:lnTo>
                <a:lnTo>
                  <a:pt x="244" y="680"/>
                </a:lnTo>
                <a:lnTo>
                  <a:pt x="244" y="680"/>
                </a:lnTo>
                <a:lnTo>
                  <a:pt x="245" y="659"/>
                </a:lnTo>
                <a:lnTo>
                  <a:pt x="247" y="636"/>
                </a:lnTo>
                <a:lnTo>
                  <a:pt x="250" y="614"/>
                </a:lnTo>
                <a:lnTo>
                  <a:pt x="254" y="592"/>
                </a:lnTo>
                <a:lnTo>
                  <a:pt x="258" y="572"/>
                </a:lnTo>
                <a:lnTo>
                  <a:pt x="264" y="551"/>
                </a:lnTo>
                <a:lnTo>
                  <a:pt x="271" y="530"/>
                </a:lnTo>
                <a:lnTo>
                  <a:pt x="278" y="512"/>
                </a:lnTo>
                <a:lnTo>
                  <a:pt x="287" y="491"/>
                </a:lnTo>
                <a:lnTo>
                  <a:pt x="297" y="473"/>
                </a:lnTo>
                <a:lnTo>
                  <a:pt x="307" y="454"/>
                </a:lnTo>
                <a:lnTo>
                  <a:pt x="319" y="437"/>
                </a:lnTo>
                <a:lnTo>
                  <a:pt x="332" y="419"/>
                </a:lnTo>
                <a:lnTo>
                  <a:pt x="345" y="404"/>
                </a:lnTo>
                <a:lnTo>
                  <a:pt x="358" y="388"/>
                </a:lnTo>
                <a:lnTo>
                  <a:pt x="372" y="372"/>
                </a:lnTo>
                <a:lnTo>
                  <a:pt x="388" y="357"/>
                </a:lnTo>
                <a:lnTo>
                  <a:pt x="404" y="344"/>
                </a:lnTo>
                <a:lnTo>
                  <a:pt x="420" y="331"/>
                </a:lnTo>
                <a:lnTo>
                  <a:pt x="437" y="318"/>
                </a:lnTo>
                <a:lnTo>
                  <a:pt x="454" y="307"/>
                </a:lnTo>
                <a:lnTo>
                  <a:pt x="473" y="297"/>
                </a:lnTo>
                <a:lnTo>
                  <a:pt x="492" y="287"/>
                </a:lnTo>
                <a:lnTo>
                  <a:pt x="511" y="278"/>
                </a:lnTo>
                <a:lnTo>
                  <a:pt x="531" y="271"/>
                </a:lnTo>
                <a:lnTo>
                  <a:pt x="551" y="264"/>
                </a:lnTo>
                <a:lnTo>
                  <a:pt x="573" y="258"/>
                </a:lnTo>
                <a:lnTo>
                  <a:pt x="593" y="254"/>
                </a:lnTo>
                <a:lnTo>
                  <a:pt x="614" y="249"/>
                </a:lnTo>
                <a:lnTo>
                  <a:pt x="636" y="246"/>
                </a:lnTo>
                <a:lnTo>
                  <a:pt x="659" y="245"/>
                </a:lnTo>
                <a:lnTo>
                  <a:pt x="681" y="244"/>
                </a:lnTo>
                <a:lnTo>
                  <a:pt x="681" y="244"/>
                </a:lnTo>
                <a:lnTo>
                  <a:pt x="704" y="245"/>
                </a:lnTo>
                <a:lnTo>
                  <a:pt x="725" y="246"/>
                </a:lnTo>
                <a:lnTo>
                  <a:pt x="747" y="249"/>
                </a:lnTo>
                <a:lnTo>
                  <a:pt x="769" y="254"/>
                </a:lnTo>
                <a:lnTo>
                  <a:pt x="790" y="258"/>
                </a:lnTo>
                <a:lnTo>
                  <a:pt x="811" y="264"/>
                </a:lnTo>
                <a:lnTo>
                  <a:pt x="832" y="271"/>
                </a:lnTo>
                <a:lnTo>
                  <a:pt x="851" y="278"/>
                </a:lnTo>
                <a:lnTo>
                  <a:pt x="871" y="287"/>
                </a:lnTo>
                <a:lnTo>
                  <a:pt x="890" y="297"/>
                </a:lnTo>
                <a:lnTo>
                  <a:pt x="907" y="307"/>
                </a:lnTo>
                <a:lnTo>
                  <a:pt x="926" y="318"/>
                </a:lnTo>
                <a:lnTo>
                  <a:pt x="943" y="331"/>
                </a:lnTo>
                <a:lnTo>
                  <a:pt x="959" y="344"/>
                </a:lnTo>
                <a:lnTo>
                  <a:pt x="975" y="357"/>
                </a:lnTo>
                <a:lnTo>
                  <a:pt x="991" y="372"/>
                </a:lnTo>
                <a:lnTo>
                  <a:pt x="1005" y="388"/>
                </a:lnTo>
                <a:lnTo>
                  <a:pt x="1018" y="404"/>
                </a:lnTo>
                <a:lnTo>
                  <a:pt x="1031" y="419"/>
                </a:lnTo>
                <a:lnTo>
                  <a:pt x="1044" y="437"/>
                </a:lnTo>
                <a:lnTo>
                  <a:pt x="1054" y="454"/>
                </a:lnTo>
                <a:lnTo>
                  <a:pt x="1066" y="473"/>
                </a:lnTo>
                <a:lnTo>
                  <a:pt x="1074" y="491"/>
                </a:lnTo>
                <a:lnTo>
                  <a:pt x="1083" y="512"/>
                </a:lnTo>
                <a:lnTo>
                  <a:pt x="1092" y="530"/>
                </a:lnTo>
                <a:lnTo>
                  <a:pt x="1099" y="551"/>
                </a:lnTo>
                <a:lnTo>
                  <a:pt x="1105" y="572"/>
                </a:lnTo>
                <a:lnTo>
                  <a:pt x="1109" y="592"/>
                </a:lnTo>
                <a:lnTo>
                  <a:pt x="1113" y="614"/>
                </a:lnTo>
                <a:lnTo>
                  <a:pt x="1116" y="636"/>
                </a:lnTo>
                <a:lnTo>
                  <a:pt x="1118" y="659"/>
                </a:lnTo>
                <a:lnTo>
                  <a:pt x="1118" y="680"/>
                </a:lnTo>
                <a:lnTo>
                  <a:pt x="1118" y="680"/>
                </a:lnTo>
                <a:lnTo>
                  <a:pt x="1118" y="702"/>
                </a:lnTo>
                <a:lnTo>
                  <a:pt x="1116" y="722"/>
                </a:lnTo>
                <a:lnTo>
                  <a:pt x="1113" y="742"/>
                </a:lnTo>
                <a:lnTo>
                  <a:pt x="1111" y="761"/>
                </a:lnTo>
                <a:lnTo>
                  <a:pt x="1106" y="781"/>
                </a:lnTo>
                <a:lnTo>
                  <a:pt x="1102" y="800"/>
                </a:lnTo>
                <a:lnTo>
                  <a:pt x="1096" y="819"/>
                </a:lnTo>
                <a:lnTo>
                  <a:pt x="1089" y="837"/>
                </a:lnTo>
                <a:lnTo>
                  <a:pt x="1082" y="856"/>
                </a:lnTo>
                <a:lnTo>
                  <a:pt x="1073" y="873"/>
                </a:lnTo>
                <a:lnTo>
                  <a:pt x="1056" y="907"/>
                </a:lnTo>
                <a:lnTo>
                  <a:pt x="1034" y="938"/>
                </a:lnTo>
                <a:lnTo>
                  <a:pt x="1010" y="969"/>
                </a:lnTo>
                <a:lnTo>
                  <a:pt x="1010" y="969"/>
                </a:lnTo>
                <a:lnTo>
                  <a:pt x="994" y="986"/>
                </a:lnTo>
                <a:lnTo>
                  <a:pt x="976" y="1003"/>
                </a:lnTo>
                <a:lnTo>
                  <a:pt x="1149" y="1175"/>
                </a:lnTo>
                <a:lnTo>
                  <a:pt x="1149" y="1175"/>
                </a:lnTo>
                <a:lnTo>
                  <a:pt x="1165" y="1159"/>
                </a:lnTo>
                <a:lnTo>
                  <a:pt x="1183" y="1142"/>
                </a:lnTo>
                <a:lnTo>
                  <a:pt x="1183" y="1142"/>
                </a:lnTo>
                <a:lnTo>
                  <a:pt x="1214" y="1106"/>
                </a:lnTo>
                <a:lnTo>
                  <a:pt x="1243" y="1068"/>
                </a:lnTo>
                <a:lnTo>
                  <a:pt x="1269" y="1028"/>
                </a:lnTo>
                <a:lnTo>
                  <a:pt x="1292" y="984"/>
                </a:lnTo>
                <a:lnTo>
                  <a:pt x="1302" y="963"/>
                </a:lnTo>
                <a:lnTo>
                  <a:pt x="1312" y="941"/>
                </a:lnTo>
                <a:lnTo>
                  <a:pt x="1321" y="918"/>
                </a:lnTo>
                <a:lnTo>
                  <a:pt x="1328" y="895"/>
                </a:lnTo>
                <a:lnTo>
                  <a:pt x="1335" y="872"/>
                </a:lnTo>
                <a:lnTo>
                  <a:pt x="1343" y="848"/>
                </a:lnTo>
                <a:lnTo>
                  <a:pt x="1348" y="823"/>
                </a:lnTo>
                <a:lnTo>
                  <a:pt x="1353" y="800"/>
                </a:lnTo>
                <a:lnTo>
                  <a:pt x="1353" y="800"/>
                </a:lnTo>
                <a:lnTo>
                  <a:pt x="1357" y="770"/>
                </a:lnTo>
                <a:lnTo>
                  <a:pt x="1360" y="741"/>
                </a:lnTo>
                <a:lnTo>
                  <a:pt x="1363" y="711"/>
                </a:lnTo>
                <a:lnTo>
                  <a:pt x="1363" y="680"/>
                </a:lnTo>
                <a:lnTo>
                  <a:pt x="1363" y="680"/>
                </a:lnTo>
                <a:lnTo>
                  <a:pt x="1363" y="646"/>
                </a:lnTo>
                <a:lnTo>
                  <a:pt x="1360" y="611"/>
                </a:lnTo>
                <a:lnTo>
                  <a:pt x="1356" y="577"/>
                </a:lnTo>
                <a:lnTo>
                  <a:pt x="1350" y="543"/>
                </a:lnTo>
                <a:lnTo>
                  <a:pt x="1341" y="510"/>
                </a:lnTo>
                <a:lnTo>
                  <a:pt x="1333" y="478"/>
                </a:lnTo>
                <a:lnTo>
                  <a:pt x="1321" y="447"/>
                </a:lnTo>
                <a:lnTo>
                  <a:pt x="1310" y="415"/>
                </a:lnTo>
                <a:lnTo>
                  <a:pt x="1295" y="385"/>
                </a:lnTo>
                <a:lnTo>
                  <a:pt x="1281" y="356"/>
                </a:lnTo>
                <a:lnTo>
                  <a:pt x="1265" y="327"/>
                </a:lnTo>
                <a:lnTo>
                  <a:pt x="1246" y="300"/>
                </a:lnTo>
                <a:lnTo>
                  <a:pt x="1227" y="274"/>
                </a:lnTo>
                <a:lnTo>
                  <a:pt x="1207" y="248"/>
                </a:lnTo>
                <a:lnTo>
                  <a:pt x="1185" y="223"/>
                </a:lnTo>
                <a:lnTo>
                  <a:pt x="1164" y="199"/>
                </a:lnTo>
                <a:lnTo>
                  <a:pt x="1139" y="176"/>
                </a:lnTo>
                <a:lnTo>
                  <a:pt x="1115" y="156"/>
                </a:lnTo>
                <a:lnTo>
                  <a:pt x="1089" y="135"/>
                </a:lnTo>
                <a:lnTo>
                  <a:pt x="1063" y="115"/>
                </a:lnTo>
                <a:lnTo>
                  <a:pt x="1036" y="98"/>
                </a:lnTo>
                <a:lnTo>
                  <a:pt x="1007" y="82"/>
                </a:lnTo>
                <a:lnTo>
                  <a:pt x="976" y="66"/>
                </a:lnTo>
                <a:lnTo>
                  <a:pt x="946" y="53"/>
                </a:lnTo>
                <a:lnTo>
                  <a:pt x="916" y="40"/>
                </a:lnTo>
                <a:lnTo>
                  <a:pt x="884" y="30"/>
                </a:lnTo>
                <a:lnTo>
                  <a:pt x="852" y="22"/>
                </a:lnTo>
                <a:lnTo>
                  <a:pt x="819" y="13"/>
                </a:lnTo>
                <a:lnTo>
                  <a:pt x="785" y="7"/>
                </a:lnTo>
                <a:lnTo>
                  <a:pt x="751" y="3"/>
                </a:lnTo>
                <a:lnTo>
                  <a:pt x="717" y="0"/>
                </a:lnTo>
                <a:lnTo>
                  <a:pt x="681" y="0"/>
                </a:lnTo>
                <a:lnTo>
                  <a:pt x="681" y="0"/>
                </a:lnTo>
                <a:close/>
              </a:path>
            </a:pathLst>
          </a:custGeom>
          <a:solidFill>
            <a:srgbClr val="EB8C00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>
              <a:latin typeface="+mj-lt"/>
            </a:endParaRP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46F66E6B-1BF9-4CB7-B568-25CA85ACE499}"/>
              </a:ext>
            </a:extLst>
          </p:cNvPr>
          <p:cNvSpPr>
            <a:spLocks/>
          </p:cNvSpPr>
          <p:nvPr/>
        </p:nvSpPr>
        <p:spPr bwMode="auto">
          <a:xfrm>
            <a:off x="5897230" y="2815177"/>
            <a:ext cx="2137138" cy="2476684"/>
          </a:xfrm>
          <a:custGeom>
            <a:avLst/>
            <a:gdLst>
              <a:gd name="T0" fmla="*/ 1068 w 1177"/>
              <a:gd name="T1" fmla="*/ 122 h 1364"/>
              <a:gd name="T2" fmla="*/ 942 w 1177"/>
              <a:gd name="T3" fmla="*/ 52 h 1364"/>
              <a:gd name="T4" fmla="*/ 848 w 1177"/>
              <a:gd name="T5" fmla="*/ 22 h 1364"/>
              <a:gd name="T6" fmla="*/ 771 w 1177"/>
              <a:gd name="T7" fmla="*/ 6 h 1364"/>
              <a:gd name="T8" fmla="*/ 682 w 1177"/>
              <a:gd name="T9" fmla="*/ 0 h 1364"/>
              <a:gd name="T10" fmla="*/ 544 w 1177"/>
              <a:gd name="T11" fmla="*/ 15 h 1364"/>
              <a:gd name="T12" fmla="*/ 417 w 1177"/>
              <a:gd name="T13" fmla="*/ 55 h 1364"/>
              <a:gd name="T14" fmla="*/ 300 w 1177"/>
              <a:gd name="T15" fmla="*/ 117 h 1364"/>
              <a:gd name="T16" fmla="*/ 199 w 1177"/>
              <a:gd name="T17" fmla="*/ 201 h 1364"/>
              <a:gd name="T18" fmla="*/ 117 w 1177"/>
              <a:gd name="T19" fmla="*/ 302 h 1364"/>
              <a:gd name="T20" fmla="*/ 53 w 1177"/>
              <a:gd name="T21" fmla="*/ 417 h 1364"/>
              <a:gd name="T22" fmla="*/ 14 w 1177"/>
              <a:gd name="T23" fmla="*/ 545 h 1364"/>
              <a:gd name="T24" fmla="*/ 0 w 1177"/>
              <a:gd name="T25" fmla="*/ 682 h 1364"/>
              <a:gd name="T26" fmla="*/ 7 w 1177"/>
              <a:gd name="T27" fmla="*/ 786 h 1364"/>
              <a:gd name="T28" fmla="*/ 42 w 1177"/>
              <a:gd name="T29" fmla="*/ 917 h 1364"/>
              <a:gd name="T30" fmla="*/ 98 w 1177"/>
              <a:gd name="T31" fmla="*/ 1035 h 1364"/>
              <a:gd name="T32" fmla="*/ 177 w 1177"/>
              <a:gd name="T33" fmla="*/ 1141 h 1364"/>
              <a:gd name="T34" fmla="*/ 274 w 1177"/>
              <a:gd name="T35" fmla="*/ 1229 h 1364"/>
              <a:gd name="T36" fmla="*/ 386 w 1177"/>
              <a:gd name="T37" fmla="*/ 1296 h 1364"/>
              <a:gd name="T38" fmla="*/ 512 w 1177"/>
              <a:gd name="T39" fmla="*/ 1343 h 1364"/>
              <a:gd name="T40" fmla="*/ 646 w 1177"/>
              <a:gd name="T41" fmla="*/ 1363 h 1364"/>
              <a:gd name="T42" fmla="*/ 741 w 1177"/>
              <a:gd name="T43" fmla="*/ 1361 h 1364"/>
              <a:gd name="T44" fmla="*/ 805 w 1177"/>
              <a:gd name="T45" fmla="*/ 1330 h 1364"/>
              <a:gd name="T46" fmla="*/ 832 w 1177"/>
              <a:gd name="T47" fmla="*/ 1234 h 1364"/>
              <a:gd name="T48" fmla="*/ 884 w 1177"/>
              <a:gd name="T49" fmla="*/ 1126 h 1364"/>
              <a:gd name="T50" fmla="*/ 969 w 1177"/>
              <a:gd name="T51" fmla="*/ 1011 h 1364"/>
              <a:gd name="T52" fmla="*/ 856 w 1177"/>
              <a:gd name="T53" fmla="*/ 1083 h 1364"/>
              <a:gd name="T54" fmla="*/ 781 w 1177"/>
              <a:gd name="T55" fmla="*/ 1108 h 1364"/>
              <a:gd name="T56" fmla="*/ 702 w 1177"/>
              <a:gd name="T57" fmla="*/ 1119 h 1364"/>
              <a:gd name="T58" fmla="*/ 637 w 1177"/>
              <a:gd name="T59" fmla="*/ 1116 h 1364"/>
              <a:gd name="T60" fmla="*/ 552 w 1177"/>
              <a:gd name="T61" fmla="*/ 1099 h 1364"/>
              <a:gd name="T62" fmla="*/ 473 w 1177"/>
              <a:gd name="T63" fmla="*/ 1067 h 1364"/>
              <a:gd name="T64" fmla="*/ 404 w 1177"/>
              <a:gd name="T65" fmla="*/ 1020 h 1364"/>
              <a:gd name="T66" fmla="*/ 345 w 1177"/>
              <a:gd name="T67" fmla="*/ 961 h 1364"/>
              <a:gd name="T68" fmla="*/ 297 w 1177"/>
              <a:gd name="T69" fmla="*/ 891 h 1364"/>
              <a:gd name="T70" fmla="*/ 264 w 1177"/>
              <a:gd name="T71" fmla="*/ 812 h 1364"/>
              <a:gd name="T72" fmla="*/ 246 w 1177"/>
              <a:gd name="T73" fmla="*/ 727 h 1364"/>
              <a:gd name="T74" fmla="*/ 245 w 1177"/>
              <a:gd name="T75" fmla="*/ 661 h 1364"/>
              <a:gd name="T76" fmla="*/ 258 w 1177"/>
              <a:gd name="T77" fmla="*/ 573 h 1364"/>
              <a:gd name="T78" fmla="*/ 288 w 1177"/>
              <a:gd name="T79" fmla="*/ 493 h 1364"/>
              <a:gd name="T80" fmla="*/ 332 w 1177"/>
              <a:gd name="T81" fmla="*/ 421 h 1364"/>
              <a:gd name="T82" fmla="*/ 388 w 1177"/>
              <a:gd name="T83" fmla="*/ 359 h 1364"/>
              <a:gd name="T84" fmla="*/ 456 w 1177"/>
              <a:gd name="T85" fmla="*/ 309 h 1364"/>
              <a:gd name="T86" fmla="*/ 531 w 1177"/>
              <a:gd name="T87" fmla="*/ 273 h 1364"/>
              <a:gd name="T88" fmla="*/ 616 w 1177"/>
              <a:gd name="T89" fmla="*/ 251 h 1364"/>
              <a:gd name="T90" fmla="*/ 682 w 1177"/>
              <a:gd name="T91" fmla="*/ 245 h 1364"/>
              <a:gd name="T92" fmla="*/ 763 w 1177"/>
              <a:gd name="T93" fmla="*/ 253 h 1364"/>
              <a:gd name="T94" fmla="*/ 838 w 1177"/>
              <a:gd name="T95" fmla="*/ 274 h 1364"/>
              <a:gd name="T96" fmla="*/ 940 w 1177"/>
              <a:gd name="T97" fmla="*/ 331 h 1364"/>
              <a:gd name="T98" fmla="*/ 1004 w 1177"/>
              <a:gd name="T99" fmla="*/ 387 h 1364"/>
              <a:gd name="T100" fmla="*/ 1143 w 1177"/>
              <a:gd name="T101" fmla="*/ 181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77" h="1364">
                <a:moveTo>
                  <a:pt x="1143" y="181"/>
                </a:moveTo>
                <a:lnTo>
                  <a:pt x="1143" y="181"/>
                </a:lnTo>
                <a:lnTo>
                  <a:pt x="1107" y="150"/>
                </a:lnTo>
                <a:lnTo>
                  <a:pt x="1068" y="122"/>
                </a:lnTo>
                <a:lnTo>
                  <a:pt x="1028" y="96"/>
                </a:lnTo>
                <a:lnTo>
                  <a:pt x="985" y="72"/>
                </a:lnTo>
                <a:lnTo>
                  <a:pt x="963" y="62"/>
                </a:lnTo>
                <a:lnTo>
                  <a:pt x="942" y="52"/>
                </a:lnTo>
                <a:lnTo>
                  <a:pt x="918" y="44"/>
                </a:lnTo>
                <a:lnTo>
                  <a:pt x="895" y="35"/>
                </a:lnTo>
                <a:lnTo>
                  <a:pt x="872" y="28"/>
                </a:lnTo>
                <a:lnTo>
                  <a:pt x="848" y="22"/>
                </a:lnTo>
                <a:lnTo>
                  <a:pt x="825" y="16"/>
                </a:lnTo>
                <a:lnTo>
                  <a:pt x="800" y="12"/>
                </a:lnTo>
                <a:lnTo>
                  <a:pt x="800" y="12"/>
                </a:lnTo>
                <a:lnTo>
                  <a:pt x="771" y="6"/>
                </a:lnTo>
                <a:lnTo>
                  <a:pt x="741" y="3"/>
                </a:lnTo>
                <a:lnTo>
                  <a:pt x="712" y="2"/>
                </a:lnTo>
                <a:lnTo>
                  <a:pt x="682" y="0"/>
                </a:lnTo>
                <a:lnTo>
                  <a:pt x="682" y="0"/>
                </a:lnTo>
                <a:lnTo>
                  <a:pt x="646" y="2"/>
                </a:lnTo>
                <a:lnTo>
                  <a:pt x="611" y="5"/>
                </a:lnTo>
                <a:lnTo>
                  <a:pt x="578" y="9"/>
                </a:lnTo>
                <a:lnTo>
                  <a:pt x="544" y="15"/>
                </a:lnTo>
                <a:lnTo>
                  <a:pt x="510" y="22"/>
                </a:lnTo>
                <a:lnTo>
                  <a:pt x="479" y="32"/>
                </a:lnTo>
                <a:lnTo>
                  <a:pt x="447" y="42"/>
                </a:lnTo>
                <a:lnTo>
                  <a:pt x="417" y="55"/>
                </a:lnTo>
                <a:lnTo>
                  <a:pt x="386" y="68"/>
                </a:lnTo>
                <a:lnTo>
                  <a:pt x="356" y="83"/>
                </a:lnTo>
                <a:lnTo>
                  <a:pt x="329" y="100"/>
                </a:lnTo>
                <a:lnTo>
                  <a:pt x="300" y="117"/>
                </a:lnTo>
                <a:lnTo>
                  <a:pt x="274" y="136"/>
                </a:lnTo>
                <a:lnTo>
                  <a:pt x="248" y="156"/>
                </a:lnTo>
                <a:lnTo>
                  <a:pt x="223" y="178"/>
                </a:lnTo>
                <a:lnTo>
                  <a:pt x="199" y="201"/>
                </a:lnTo>
                <a:lnTo>
                  <a:pt x="177" y="224"/>
                </a:lnTo>
                <a:lnTo>
                  <a:pt x="156" y="248"/>
                </a:lnTo>
                <a:lnTo>
                  <a:pt x="135" y="274"/>
                </a:lnTo>
                <a:lnTo>
                  <a:pt x="117" y="302"/>
                </a:lnTo>
                <a:lnTo>
                  <a:pt x="98" y="329"/>
                </a:lnTo>
                <a:lnTo>
                  <a:pt x="82" y="358"/>
                </a:lnTo>
                <a:lnTo>
                  <a:pt x="68" y="387"/>
                </a:lnTo>
                <a:lnTo>
                  <a:pt x="53" y="417"/>
                </a:lnTo>
                <a:lnTo>
                  <a:pt x="42" y="449"/>
                </a:lnTo>
                <a:lnTo>
                  <a:pt x="30" y="480"/>
                </a:lnTo>
                <a:lnTo>
                  <a:pt x="22" y="512"/>
                </a:lnTo>
                <a:lnTo>
                  <a:pt x="14" y="545"/>
                </a:lnTo>
                <a:lnTo>
                  <a:pt x="7" y="578"/>
                </a:lnTo>
                <a:lnTo>
                  <a:pt x="3" y="613"/>
                </a:lnTo>
                <a:lnTo>
                  <a:pt x="1" y="648"/>
                </a:lnTo>
                <a:lnTo>
                  <a:pt x="0" y="682"/>
                </a:lnTo>
                <a:lnTo>
                  <a:pt x="0" y="682"/>
                </a:lnTo>
                <a:lnTo>
                  <a:pt x="1" y="717"/>
                </a:lnTo>
                <a:lnTo>
                  <a:pt x="3" y="751"/>
                </a:lnTo>
                <a:lnTo>
                  <a:pt x="7" y="786"/>
                </a:lnTo>
                <a:lnTo>
                  <a:pt x="14" y="819"/>
                </a:lnTo>
                <a:lnTo>
                  <a:pt x="22" y="852"/>
                </a:lnTo>
                <a:lnTo>
                  <a:pt x="30" y="886"/>
                </a:lnTo>
                <a:lnTo>
                  <a:pt x="42" y="917"/>
                </a:lnTo>
                <a:lnTo>
                  <a:pt x="53" y="948"/>
                </a:lnTo>
                <a:lnTo>
                  <a:pt x="68" y="978"/>
                </a:lnTo>
                <a:lnTo>
                  <a:pt x="82" y="1007"/>
                </a:lnTo>
                <a:lnTo>
                  <a:pt x="98" y="1035"/>
                </a:lnTo>
                <a:lnTo>
                  <a:pt x="117" y="1063"/>
                </a:lnTo>
                <a:lnTo>
                  <a:pt x="135" y="1090"/>
                </a:lnTo>
                <a:lnTo>
                  <a:pt x="156" y="1116"/>
                </a:lnTo>
                <a:lnTo>
                  <a:pt x="177" y="1141"/>
                </a:lnTo>
                <a:lnTo>
                  <a:pt x="199" y="1164"/>
                </a:lnTo>
                <a:lnTo>
                  <a:pt x="223" y="1187"/>
                </a:lnTo>
                <a:lnTo>
                  <a:pt x="248" y="1208"/>
                </a:lnTo>
                <a:lnTo>
                  <a:pt x="274" y="1229"/>
                </a:lnTo>
                <a:lnTo>
                  <a:pt x="300" y="1247"/>
                </a:lnTo>
                <a:lnTo>
                  <a:pt x="329" y="1265"/>
                </a:lnTo>
                <a:lnTo>
                  <a:pt x="356" y="1282"/>
                </a:lnTo>
                <a:lnTo>
                  <a:pt x="386" y="1296"/>
                </a:lnTo>
                <a:lnTo>
                  <a:pt x="417" y="1311"/>
                </a:lnTo>
                <a:lnTo>
                  <a:pt x="447" y="1322"/>
                </a:lnTo>
                <a:lnTo>
                  <a:pt x="479" y="1334"/>
                </a:lnTo>
                <a:lnTo>
                  <a:pt x="512" y="1343"/>
                </a:lnTo>
                <a:lnTo>
                  <a:pt x="544" y="1350"/>
                </a:lnTo>
                <a:lnTo>
                  <a:pt x="578" y="1355"/>
                </a:lnTo>
                <a:lnTo>
                  <a:pt x="611" y="1360"/>
                </a:lnTo>
                <a:lnTo>
                  <a:pt x="646" y="1363"/>
                </a:lnTo>
                <a:lnTo>
                  <a:pt x="682" y="1364"/>
                </a:lnTo>
                <a:lnTo>
                  <a:pt x="682" y="1364"/>
                </a:lnTo>
                <a:lnTo>
                  <a:pt x="712" y="1363"/>
                </a:lnTo>
                <a:lnTo>
                  <a:pt x="741" y="1361"/>
                </a:lnTo>
                <a:lnTo>
                  <a:pt x="771" y="1358"/>
                </a:lnTo>
                <a:lnTo>
                  <a:pt x="800" y="1354"/>
                </a:lnTo>
                <a:lnTo>
                  <a:pt x="800" y="1354"/>
                </a:lnTo>
                <a:lnTo>
                  <a:pt x="805" y="1330"/>
                </a:lnTo>
                <a:lnTo>
                  <a:pt x="810" y="1305"/>
                </a:lnTo>
                <a:lnTo>
                  <a:pt x="816" y="1282"/>
                </a:lnTo>
                <a:lnTo>
                  <a:pt x="823" y="1257"/>
                </a:lnTo>
                <a:lnTo>
                  <a:pt x="832" y="1234"/>
                </a:lnTo>
                <a:lnTo>
                  <a:pt x="841" y="1213"/>
                </a:lnTo>
                <a:lnTo>
                  <a:pt x="851" y="1190"/>
                </a:lnTo>
                <a:lnTo>
                  <a:pt x="861" y="1168"/>
                </a:lnTo>
                <a:lnTo>
                  <a:pt x="884" y="1126"/>
                </a:lnTo>
                <a:lnTo>
                  <a:pt x="910" y="1086"/>
                </a:lnTo>
                <a:lnTo>
                  <a:pt x="939" y="1047"/>
                </a:lnTo>
                <a:lnTo>
                  <a:pt x="969" y="1011"/>
                </a:lnTo>
                <a:lnTo>
                  <a:pt x="969" y="1011"/>
                </a:lnTo>
                <a:lnTo>
                  <a:pt x="940" y="1034"/>
                </a:lnTo>
                <a:lnTo>
                  <a:pt x="908" y="1056"/>
                </a:lnTo>
                <a:lnTo>
                  <a:pt x="874" y="1074"/>
                </a:lnTo>
                <a:lnTo>
                  <a:pt x="856" y="1083"/>
                </a:lnTo>
                <a:lnTo>
                  <a:pt x="838" y="1090"/>
                </a:lnTo>
                <a:lnTo>
                  <a:pt x="819" y="1097"/>
                </a:lnTo>
                <a:lnTo>
                  <a:pt x="800" y="1103"/>
                </a:lnTo>
                <a:lnTo>
                  <a:pt x="781" y="1108"/>
                </a:lnTo>
                <a:lnTo>
                  <a:pt x="763" y="1112"/>
                </a:lnTo>
                <a:lnTo>
                  <a:pt x="743" y="1115"/>
                </a:lnTo>
                <a:lnTo>
                  <a:pt x="722" y="1118"/>
                </a:lnTo>
                <a:lnTo>
                  <a:pt x="702" y="1119"/>
                </a:lnTo>
                <a:lnTo>
                  <a:pt x="682" y="1119"/>
                </a:lnTo>
                <a:lnTo>
                  <a:pt x="682" y="1119"/>
                </a:lnTo>
                <a:lnTo>
                  <a:pt x="659" y="1119"/>
                </a:lnTo>
                <a:lnTo>
                  <a:pt x="637" y="1116"/>
                </a:lnTo>
                <a:lnTo>
                  <a:pt x="616" y="1115"/>
                </a:lnTo>
                <a:lnTo>
                  <a:pt x="594" y="1110"/>
                </a:lnTo>
                <a:lnTo>
                  <a:pt x="572" y="1106"/>
                </a:lnTo>
                <a:lnTo>
                  <a:pt x="552" y="1099"/>
                </a:lnTo>
                <a:lnTo>
                  <a:pt x="531" y="1093"/>
                </a:lnTo>
                <a:lnTo>
                  <a:pt x="512" y="1084"/>
                </a:lnTo>
                <a:lnTo>
                  <a:pt x="492" y="1076"/>
                </a:lnTo>
                <a:lnTo>
                  <a:pt x="473" y="1067"/>
                </a:lnTo>
                <a:lnTo>
                  <a:pt x="456" y="1056"/>
                </a:lnTo>
                <a:lnTo>
                  <a:pt x="437" y="1044"/>
                </a:lnTo>
                <a:lnTo>
                  <a:pt x="420" y="1033"/>
                </a:lnTo>
                <a:lnTo>
                  <a:pt x="404" y="1020"/>
                </a:lnTo>
                <a:lnTo>
                  <a:pt x="388" y="1005"/>
                </a:lnTo>
                <a:lnTo>
                  <a:pt x="372" y="991"/>
                </a:lnTo>
                <a:lnTo>
                  <a:pt x="358" y="976"/>
                </a:lnTo>
                <a:lnTo>
                  <a:pt x="345" y="961"/>
                </a:lnTo>
                <a:lnTo>
                  <a:pt x="332" y="943"/>
                </a:lnTo>
                <a:lnTo>
                  <a:pt x="319" y="927"/>
                </a:lnTo>
                <a:lnTo>
                  <a:pt x="308" y="909"/>
                </a:lnTo>
                <a:lnTo>
                  <a:pt x="297" y="891"/>
                </a:lnTo>
                <a:lnTo>
                  <a:pt x="288" y="871"/>
                </a:lnTo>
                <a:lnTo>
                  <a:pt x="280" y="852"/>
                </a:lnTo>
                <a:lnTo>
                  <a:pt x="271" y="832"/>
                </a:lnTo>
                <a:lnTo>
                  <a:pt x="264" y="812"/>
                </a:lnTo>
                <a:lnTo>
                  <a:pt x="258" y="792"/>
                </a:lnTo>
                <a:lnTo>
                  <a:pt x="254" y="770"/>
                </a:lnTo>
                <a:lnTo>
                  <a:pt x="249" y="749"/>
                </a:lnTo>
                <a:lnTo>
                  <a:pt x="246" y="727"/>
                </a:lnTo>
                <a:lnTo>
                  <a:pt x="245" y="705"/>
                </a:lnTo>
                <a:lnTo>
                  <a:pt x="245" y="682"/>
                </a:lnTo>
                <a:lnTo>
                  <a:pt x="245" y="682"/>
                </a:lnTo>
                <a:lnTo>
                  <a:pt x="245" y="661"/>
                </a:lnTo>
                <a:lnTo>
                  <a:pt x="246" y="638"/>
                </a:lnTo>
                <a:lnTo>
                  <a:pt x="249" y="616"/>
                </a:lnTo>
                <a:lnTo>
                  <a:pt x="254" y="594"/>
                </a:lnTo>
                <a:lnTo>
                  <a:pt x="258" y="573"/>
                </a:lnTo>
                <a:lnTo>
                  <a:pt x="264" y="553"/>
                </a:lnTo>
                <a:lnTo>
                  <a:pt x="271" y="532"/>
                </a:lnTo>
                <a:lnTo>
                  <a:pt x="280" y="512"/>
                </a:lnTo>
                <a:lnTo>
                  <a:pt x="288" y="493"/>
                </a:lnTo>
                <a:lnTo>
                  <a:pt x="297" y="475"/>
                </a:lnTo>
                <a:lnTo>
                  <a:pt x="308" y="456"/>
                </a:lnTo>
                <a:lnTo>
                  <a:pt x="319" y="439"/>
                </a:lnTo>
                <a:lnTo>
                  <a:pt x="332" y="421"/>
                </a:lnTo>
                <a:lnTo>
                  <a:pt x="345" y="404"/>
                </a:lnTo>
                <a:lnTo>
                  <a:pt x="358" y="388"/>
                </a:lnTo>
                <a:lnTo>
                  <a:pt x="372" y="374"/>
                </a:lnTo>
                <a:lnTo>
                  <a:pt x="388" y="359"/>
                </a:lnTo>
                <a:lnTo>
                  <a:pt x="404" y="345"/>
                </a:lnTo>
                <a:lnTo>
                  <a:pt x="420" y="332"/>
                </a:lnTo>
                <a:lnTo>
                  <a:pt x="437" y="320"/>
                </a:lnTo>
                <a:lnTo>
                  <a:pt x="456" y="309"/>
                </a:lnTo>
                <a:lnTo>
                  <a:pt x="473" y="299"/>
                </a:lnTo>
                <a:lnTo>
                  <a:pt x="492" y="289"/>
                </a:lnTo>
                <a:lnTo>
                  <a:pt x="512" y="280"/>
                </a:lnTo>
                <a:lnTo>
                  <a:pt x="531" y="273"/>
                </a:lnTo>
                <a:lnTo>
                  <a:pt x="552" y="266"/>
                </a:lnTo>
                <a:lnTo>
                  <a:pt x="572" y="260"/>
                </a:lnTo>
                <a:lnTo>
                  <a:pt x="594" y="254"/>
                </a:lnTo>
                <a:lnTo>
                  <a:pt x="616" y="251"/>
                </a:lnTo>
                <a:lnTo>
                  <a:pt x="637" y="248"/>
                </a:lnTo>
                <a:lnTo>
                  <a:pt x="659" y="247"/>
                </a:lnTo>
                <a:lnTo>
                  <a:pt x="682" y="245"/>
                </a:lnTo>
                <a:lnTo>
                  <a:pt x="682" y="245"/>
                </a:lnTo>
                <a:lnTo>
                  <a:pt x="702" y="247"/>
                </a:lnTo>
                <a:lnTo>
                  <a:pt x="722" y="248"/>
                </a:lnTo>
                <a:lnTo>
                  <a:pt x="743" y="250"/>
                </a:lnTo>
                <a:lnTo>
                  <a:pt x="763" y="253"/>
                </a:lnTo>
                <a:lnTo>
                  <a:pt x="781" y="257"/>
                </a:lnTo>
                <a:lnTo>
                  <a:pt x="800" y="263"/>
                </a:lnTo>
                <a:lnTo>
                  <a:pt x="819" y="269"/>
                </a:lnTo>
                <a:lnTo>
                  <a:pt x="838" y="274"/>
                </a:lnTo>
                <a:lnTo>
                  <a:pt x="856" y="282"/>
                </a:lnTo>
                <a:lnTo>
                  <a:pt x="874" y="290"/>
                </a:lnTo>
                <a:lnTo>
                  <a:pt x="908" y="309"/>
                </a:lnTo>
                <a:lnTo>
                  <a:pt x="940" y="331"/>
                </a:lnTo>
                <a:lnTo>
                  <a:pt x="969" y="354"/>
                </a:lnTo>
                <a:lnTo>
                  <a:pt x="969" y="354"/>
                </a:lnTo>
                <a:lnTo>
                  <a:pt x="986" y="371"/>
                </a:lnTo>
                <a:lnTo>
                  <a:pt x="1004" y="387"/>
                </a:lnTo>
                <a:lnTo>
                  <a:pt x="1177" y="215"/>
                </a:lnTo>
                <a:lnTo>
                  <a:pt x="1177" y="215"/>
                </a:lnTo>
                <a:lnTo>
                  <a:pt x="1159" y="198"/>
                </a:lnTo>
                <a:lnTo>
                  <a:pt x="1143" y="181"/>
                </a:lnTo>
                <a:lnTo>
                  <a:pt x="1143" y="181"/>
                </a:lnTo>
                <a:close/>
              </a:path>
            </a:pathLst>
          </a:custGeom>
          <a:solidFill>
            <a:srgbClr val="C49500"/>
          </a:solidFill>
          <a:ln w="95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06327-B5BD-4258-B560-B16D44FA7320}"/>
              </a:ext>
            </a:extLst>
          </p:cNvPr>
          <p:cNvSpPr txBox="1"/>
          <p:nvPr/>
        </p:nvSpPr>
        <p:spPr>
          <a:xfrm rot="1459485">
            <a:off x="6225808" y="3152922"/>
            <a:ext cx="1800200" cy="178496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4699110"/>
              </a:avLst>
            </a:prstTxWarp>
            <a:noAutofit/>
          </a:bodyPr>
          <a:lstStyle/>
          <a:p>
            <a:pPr algn="ctr">
              <a:spcAft>
                <a:spcPts val="900"/>
              </a:spcAft>
            </a:pP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4DEA7A-1C9C-4315-B35F-96EE27BB44AC}"/>
              </a:ext>
            </a:extLst>
          </p:cNvPr>
          <p:cNvSpPr txBox="1"/>
          <p:nvPr/>
        </p:nvSpPr>
        <p:spPr>
          <a:xfrm rot="18737729">
            <a:off x="7898093" y="1755806"/>
            <a:ext cx="1917869" cy="1790011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endParaRPr lang="en-GB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18F1BC-0B2F-4C79-8322-1AF8989F8D7B}"/>
              </a:ext>
            </a:extLst>
          </p:cNvPr>
          <p:cNvSpPr txBox="1"/>
          <p:nvPr/>
        </p:nvSpPr>
        <p:spPr>
          <a:xfrm rot="1380143">
            <a:off x="8903302" y="3328067"/>
            <a:ext cx="1917869" cy="1790011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Down">
              <a:avLst/>
            </a:prstTxWarp>
            <a:noAutofit/>
          </a:bodyPr>
          <a:lstStyle/>
          <a:p>
            <a:pPr algn="ctr">
              <a:spcAft>
                <a:spcPts val="900"/>
              </a:spcAft>
            </a:pP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D67DE5-68AE-4609-9CCA-773407316E9B}"/>
              </a:ext>
            </a:extLst>
          </p:cNvPr>
          <p:cNvSpPr txBox="1"/>
          <p:nvPr/>
        </p:nvSpPr>
        <p:spPr>
          <a:xfrm rot="17751546">
            <a:off x="7646208" y="4571442"/>
            <a:ext cx="1800200" cy="178496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>
                <a:gd name="adj" fmla="val 14699110"/>
              </a:avLst>
            </a:prstTxWarp>
            <a:noAutofit/>
          </a:bodyPr>
          <a:lstStyle/>
          <a:p>
            <a:pPr algn="ctr">
              <a:spcAft>
                <a:spcPts val="900"/>
              </a:spcAft>
            </a:pPr>
            <a:endParaRPr lang="en-GB" sz="1200" b="1" dirty="0">
              <a:solidFill>
                <a:schemeClr val="bg2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A21BDAA3-79E1-4AB0-9602-11451B3B0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427" y="3688047"/>
            <a:ext cx="1597436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200" b="1" kern="0" dirty="0">
                <a:cs typeface="Arial" charset="0"/>
              </a:rPr>
              <a:t>Initiative Towards </a:t>
            </a:r>
          </a:p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200" b="1" kern="0" dirty="0">
                <a:cs typeface="Arial" charset="0"/>
              </a:rPr>
              <a:t> Smart Agriculture in Bihar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0CBFEE56-9400-4A3C-9A96-1B7B945D3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572" y="4150530"/>
            <a:ext cx="1847687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200" b="1" kern="0" dirty="0">
                <a:cs typeface="Arial" charset="0"/>
              </a:rPr>
              <a:t>Community </a:t>
            </a:r>
          </a:p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200" b="1" kern="0" dirty="0">
                <a:cs typeface="Arial" charset="0"/>
              </a:rPr>
              <a:t>Borewell </a:t>
            </a:r>
          </a:p>
        </p:txBody>
      </p:sp>
      <p:sp>
        <p:nvSpPr>
          <p:cNvPr id="47" name="Rectangle 10">
            <a:extLst>
              <a:ext uri="{FF2B5EF4-FFF2-40B4-BE49-F238E27FC236}">
                <a16:creationId xmlns:a16="http://schemas.microsoft.com/office/drawing/2014/main" id="{3366E7DF-7409-4837-8393-91F89876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043" y="5805694"/>
            <a:ext cx="12012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US" sz="1200" b="1" kern="0" dirty="0">
                <a:cs typeface="Arial" charset="0"/>
              </a:rPr>
              <a:t>Trenching</a:t>
            </a:r>
            <a:endParaRPr lang="en-GB" sz="1200" b="1" kern="0" dirty="0">
              <a:cs typeface="Arial" charset="0"/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BD08F4FF-BE6C-45ED-89DB-394DCC21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9383" y="2496087"/>
            <a:ext cx="14105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</a:pPr>
            <a:r>
              <a:rPr lang="en-GB" sz="1200" b="1" kern="0" dirty="0">
                <a:cs typeface="Arial" charset="0"/>
              </a:rPr>
              <a:t>Drip, Mini, Micro and Portable Sprinkler </a:t>
            </a:r>
          </a:p>
        </p:txBody>
      </p:sp>
      <p:pic>
        <p:nvPicPr>
          <p:cNvPr id="49" name="Picture 48" descr="A picture containing shape&#10;&#10;Description automatically generated">
            <a:extLst>
              <a:ext uri="{FF2B5EF4-FFF2-40B4-BE49-F238E27FC236}">
                <a16:creationId xmlns:a16="http://schemas.microsoft.com/office/drawing/2014/main" id="{346650C4-6A4D-41B7-9445-E1F1FCEF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31" y="2067878"/>
            <a:ext cx="802838" cy="436465"/>
          </a:xfrm>
          <a:prstGeom prst="rect">
            <a:avLst/>
          </a:prstGeom>
        </p:spPr>
      </p:pic>
      <p:pic>
        <p:nvPicPr>
          <p:cNvPr id="50" name="Picture 49" descr="Icon&#10;&#10;Description automatically generated with medium confidence">
            <a:extLst>
              <a:ext uri="{FF2B5EF4-FFF2-40B4-BE49-F238E27FC236}">
                <a16:creationId xmlns:a16="http://schemas.microsoft.com/office/drawing/2014/main" id="{AAF5FDE4-D7A6-44B2-B02D-278EFD745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82" y="3559738"/>
            <a:ext cx="743227" cy="55074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9E31A370-1172-4619-8D7D-C3A10D91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902" y="5173446"/>
            <a:ext cx="802838" cy="700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51F31A-7A73-418D-B8A1-15A50DF78ED7}"/>
              </a:ext>
            </a:extLst>
          </p:cNvPr>
          <p:cNvSpPr txBox="1"/>
          <p:nvPr/>
        </p:nvSpPr>
        <p:spPr>
          <a:xfrm>
            <a:off x="8180351" y="1434525"/>
            <a:ext cx="77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55E8084-9397-4712-A86D-C280A72032CE}"/>
              </a:ext>
            </a:extLst>
          </p:cNvPr>
          <p:cNvSpPr txBox="1"/>
          <p:nvPr/>
        </p:nvSpPr>
        <p:spPr>
          <a:xfrm>
            <a:off x="10603505" y="3716442"/>
            <a:ext cx="77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270D53-FC91-47A3-BEA3-7B647EDE6F7A}"/>
              </a:ext>
            </a:extLst>
          </p:cNvPr>
          <p:cNvSpPr txBox="1"/>
          <p:nvPr/>
        </p:nvSpPr>
        <p:spPr>
          <a:xfrm>
            <a:off x="8168750" y="6263138"/>
            <a:ext cx="77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029C19-2894-445E-AE90-D9BD1FECCB69}"/>
              </a:ext>
            </a:extLst>
          </p:cNvPr>
          <p:cNvSpPr txBox="1"/>
          <p:nvPr/>
        </p:nvSpPr>
        <p:spPr>
          <a:xfrm>
            <a:off x="5743190" y="3805372"/>
            <a:ext cx="777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80CE6C57-F73E-4766-AB36-5B903B69D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462" y="194752"/>
            <a:ext cx="7608459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बिहार में सूक्ष्म सिंचाई की दिशा में पहल</a:t>
            </a:r>
            <a:r>
              <a:rPr kumimoji="0" lang="hi-IN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08C6E536-7547-4D2E-A8F9-D0FCF813D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2564" y="4138924"/>
            <a:ext cx="126496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200" b="1" kern="0" dirty="0">
                <a:cs typeface="Arial" charset="0"/>
              </a:rPr>
              <a:t>Indi. </a:t>
            </a:r>
          </a:p>
          <a:p>
            <a:pPr algn="ctr" defTabSz="798513" eaLnBrk="0" hangingPunct="0">
              <a:spcAft>
                <a:spcPts val="200"/>
              </a:spcAft>
              <a:defRPr/>
            </a:pPr>
            <a:r>
              <a:rPr lang="en-GB" sz="1200" b="1" kern="0" dirty="0">
                <a:cs typeface="Arial" charset="0"/>
              </a:rPr>
              <a:t>Borewell </a:t>
            </a:r>
          </a:p>
        </p:txBody>
      </p:sp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36D58E94-EDF3-4AD0-81F7-839DD302D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671" y="3493230"/>
            <a:ext cx="873156" cy="6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A03467D4-4941-4CB9-91D1-A444DC01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08" y="581135"/>
            <a:ext cx="7298456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i-IN" altLang="en-US" sz="32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बिहार सरकार द्वारा विशेष वित्तीय सहायता</a:t>
            </a:r>
            <a:endParaRPr lang="en-US" altLang="en-US" sz="3200" dirty="0">
              <a:solidFill>
                <a:srgbClr val="202124"/>
              </a:solidFill>
              <a:latin typeface="inherit"/>
              <a:cs typeface="Mangal" panose="02040503050203030202" pitchFamily="18" charset="0"/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FA84561F-348C-4096-BA38-5797A99FF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44158"/>
              </p:ext>
            </p:extLst>
          </p:nvPr>
        </p:nvGraphicFramePr>
        <p:xfrm>
          <a:off x="154808" y="1400175"/>
          <a:ext cx="8465317" cy="520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257">
                  <a:extLst>
                    <a:ext uri="{9D8B030D-6E8A-4147-A177-3AD203B41FA5}">
                      <a16:colId xmlns:a16="http://schemas.microsoft.com/office/drawing/2014/main" val="2158500708"/>
                    </a:ext>
                  </a:extLst>
                </a:gridCol>
                <a:gridCol w="1804285">
                  <a:extLst>
                    <a:ext uri="{9D8B030D-6E8A-4147-A177-3AD203B41FA5}">
                      <a16:colId xmlns:a16="http://schemas.microsoft.com/office/drawing/2014/main" val="3293054660"/>
                    </a:ext>
                  </a:extLst>
                </a:gridCol>
                <a:gridCol w="1652271">
                  <a:extLst>
                    <a:ext uri="{9D8B030D-6E8A-4147-A177-3AD203B41FA5}">
                      <a16:colId xmlns:a16="http://schemas.microsoft.com/office/drawing/2014/main" val="1289414383"/>
                    </a:ext>
                  </a:extLst>
                </a:gridCol>
                <a:gridCol w="1402779">
                  <a:extLst>
                    <a:ext uri="{9D8B030D-6E8A-4147-A177-3AD203B41FA5}">
                      <a16:colId xmlns:a16="http://schemas.microsoft.com/office/drawing/2014/main" val="3286134482"/>
                    </a:ext>
                  </a:extLst>
                </a:gridCol>
                <a:gridCol w="249490">
                  <a:extLst>
                    <a:ext uri="{9D8B030D-6E8A-4147-A177-3AD203B41FA5}">
                      <a16:colId xmlns:a16="http://schemas.microsoft.com/office/drawing/2014/main" val="615789214"/>
                    </a:ext>
                  </a:extLst>
                </a:gridCol>
                <a:gridCol w="957274">
                  <a:extLst>
                    <a:ext uri="{9D8B030D-6E8A-4147-A177-3AD203B41FA5}">
                      <a16:colId xmlns:a16="http://schemas.microsoft.com/office/drawing/2014/main" val="1139718545"/>
                    </a:ext>
                  </a:extLst>
                </a:gridCol>
                <a:gridCol w="898961">
                  <a:extLst>
                    <a:ext uri="{9D8B030D-6E8A-4147-A177-3AD203B41FA5}">
                      <a16:colId xmlns:a16="http://schemas.microsoft.com/office/drawing/2014/main" val="3426934353"/>
                    </a:ext>
                  </a:extLst>
                </a:gridCol>
              </a:tblGrid>
              <a:tr h="381000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Drip, Mini and Micro Sprinkler </a:t>
                      </a:r>
                      <a:endParaRPr lang="hi-IN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808460"/>
                  </a:ext>
                </a:extLst>
              </a:tr>
              <a:tr h="10662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Category of Farmers’</a:t>
                      </a:r>
                      <a:r>
                        <a:rPr lang="hi-IN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Central Share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State Share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Top up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Mangal" panose="02040503050203030202" pitchFamily="18" charset="0"/>
                          <a:ea typeface="+mn-ea"/>
                          <a:cs typeface="Mangal" panose="02040503050203030202" pitchFamily="18" charset="0"/>
                        </a:rPr>
                        <a:t>Total State Share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hi-I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कुल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i-I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राज्य का अंश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hi-IN" sz="1600" b="1" dirty="0">
                        <a:cs typeface="+mj-cs"/>
                      </a:endParaRPr>
                    </a:p>
                  </a:txBody>
                  <a:tcPr>
                    <a:solidFill>
                      <a:srgbClr val="FCF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Total Subsidy 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15307"/>
                  </a:ext>
                </a:extLst>
              </a:tr>
              <a:tr h="7902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Small and Marginal Farmers 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33%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22%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35%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57%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i-IN" sz="16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90%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060255"/>
                  </a:ext>
                </a:extLst>
              </a:tr>
              <a:tr h="45156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Big Farmers 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27%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18%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45%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63%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i-IN" sz="1600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90%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34493"/>
                  </a:ext>
                </a:extLst>
              </a:tr>
              <a:tr h="462783"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Portable Sprinkler </a:t>
                      </a:r>
                      <a:endParaRPr lang="hi-IN" sz="16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69991"/>
                  </a:ext>
                </a:extLst>
              </a:tr>
              <a:tr h="74315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Category of Farmers’</a:t>
                      </a:r>
                      <a:r>
                        <a:rPr lang="hi-IN" sz="16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Central Share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State Share (%)</a:t>
                      </a:r>
                      <a:endParaRPr lang="hi-IN" sz="14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Top up (%)</a:t>
                      </a:r>
                      <a:endParaRPr lang="hi-IN" sz="16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i-IN" sz="1600" b="1" dirty="0">
                        <a:cs typeface="+mj-cs"/>
                      </a:endParaRPr>
                    </a:p>
                  </a:txBody>
                  <a:tcPr>
                    <a:solidFill>
                      <a:srgbClr val="FCFD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Total Subsidy  (%)</a:t>
                      </a:r>
                      <a:endParaRPr lang="hi-IN" sz="1600" b="1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>
                    <a:solidFill>
                      <a:srgbClr val="FCFD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091"/>
                  </a:ext>
                </a:extLst>
              </a:tr>
              <a:tr h="7902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Small and Marginal Farmers 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33%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22%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-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i-IN" sz="1600" dirty="0"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55%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72166"/>
                  </a:ext>
                </a:extLst>
              </a:tr>
              <a:tr h="45156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Big Farmers 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27%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18%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-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i-IN" sz="1600" dirty="0"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45%</a:t>
                      </a:r>
                      <a:endParaRPr lang="hi-IN" sz="16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i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8606"/>
                  </a:ext>
                </a:extLst>
              </a:tr>
            </a:tbl>
          </a:graphicData>
        </a:graphic>
      </p:graphicFrame>
      <p:pic>
        <p:nvPicPr>
          <p:cNvPr id="17" name="Picture 16" descr="every drop counts.jpg">
            <a:extLst>
              <a:ext uri="{FF2B5EF4-FFF2-40B4-BE49-F238E27FC236}">
                <a16:creationId xmlns:a16="http://schemas.microsoft.com/office/drawing/2014/main" id="{AC7C9911-E8BF-46B0-83BD-FC13B01F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4" y="4220369"/>
            <a:ext cx="3398017" cy="2132011"/>
          </a:xfrm>
          <a:prstGeom prst="rect">
            <a:avLst/>
          </a:prstGeom>
        </p:spPr>
      </p:pic>
      <p:pic>
        <p:nvPicPr>
          <p:cNvPr id="18" name="Picture 17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D86B4A9E-CBB9-4579-98CA-6B36CB52F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4" y="1400175"/>
            <a:ext cx="3398017" cy="22904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AFD732-06FF-4857-834C-D6CB12C199E9}"/>
              </a:ext>
            </a:extLst>
          </p:cNvPr>
          <p:cNvSpPr txBox="1"/>
          <p:nvPr/>
        </p:nvSpPr>
        <p:spPr>
          <a:xfrm>
            <a:off x="123825" y="1209675"/>
            <a:ext cx="11978640" cy="55546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50345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0394D87-01F3-4100-B701-0D896135B05D}"/>
              </a:ext>
            </a:extLst>
          </p:cNvPr>
          <p:cNvSpPr txBox="1"/>
          <p:nvPr/>
        </p:nvSpPr>
        <p:spPr>
          <a:xfrm>
            <a:off x="7030191" y="5982384"/>
            <a:ext cx="5161688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en-US" dirty="0"/>
              <a:t>State government is envisioned to cover 1 lakh acre area under micro-irrigation by 2024-25. </a:t>
            </a:r>
            <a:endParaRPr lang="hi-IN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03679EE-1B92-4BDE-8B85-5918C3C8C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814198"/>
              </p:ext>
            </p:extLst>
          </p:nvPr>
        </p:nvGraphicFramePr>
        <p:xfrm>
          <a:off x="62637" y="1189671"/>
          <a:ext cx="6814414" cy="511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734E15C-DBF1-416A-831C-C845D997901A}"/>
              </a:ext>
            </a:extLst>
          </p:cNvPr>
          <p:cNvSpPr txBox="1"/>
          <p:nvPr/>
        </p:nvSpPr>
        <p:spPr>
          <a:xfrm>
            <a:off x="5962651" y="2124075"/>
            <a:ext cx="838200" cy="28384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9AEC2-0E35-4E32-9EBF-E1FE4A0F340E}"/>
              </a:ext>
            </a:extLst>
          </p:cNvPr>
          <p:cNvSpPr txBox="1"/>
          <p:nvPr/>
        </p:nvSpPr>
        <p:spPr>
          <a:xfrm>
            <a:off x="7030312" y="4510903"/>
            <a:ext cx="516168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Achievement of PMKSY Scheme in FY 2022-23 :</a:t>
            </a:r>
          </a:p>
          <a:p>
            <a:r>
              <a:rPr lang="en-US" dirty="0"/>
              <a:t>Annual Target (Acre):  12,350</a:t>
            </a:r>
          </a:p>
          <a:p>
            <a:r>
              <a:rPr lang="en-US" dirty="0"/>
              <a:t>Achievement   (Acre): 10,048 </a:t>
            </a:r>
          </a:p>
          <a:p>
            <a:r>
              <a:rPr lang="en-US" dirty="0"/>
              <a:t>Achievement %: 81%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682693-A842-47B8-8142-FA5DCABD83B9}"/>
              </a:ext>
            </a:extLst>
          </p:cNvPr>
          <p:cNvCxnSpPr>
            <a:cxnSpLocks/>
          </p:cNvCxnSpPr>
          <p:nvPr/>
        </p:nvCxnSpPr>
        <p:spPr>
          <a:xfrm flipV="1">
            <a:off x="1352550" y="2395362"/>
            <a:ext cx="4867275" cy="219568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FB8845-C70E-4E55-BAF4-DBA282D88D52}"/>
              </a:ext>
            </a:extLst>
          </p:cNvPr>
          <p:cNvSpPr txBox="1"/>
          <p:nvPr/>
        </p:nvSpPr>
        <p:spPr>
          <a:xfrm>
            <a:off x="33941" y="64317"/>
            <a:ext cx="6996250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02124"/>
                </a:solidFill>
                <a:latin typeface="inherit"/>
                <a:cs typeface="Mangal" panose="02040503050203030202" pitchFamily="18" charset="0"/>
              </a:defRPr>
            </a:lvl1pPr>
          </a:lstStyle>
          <a:p>
            <a:pPr algn="ctr"/>
            <a:r>
              <a:rPr lang="hi-IN" sz="2400" dirty="0"/>
              <a:t>उपलब्धि</a:t>
            </a:r>
            <a:r>
              <a:rPr lang="en-US" sz="2400" dirty="0"/>
              <a:t>-</a:t>
            </a:r>
          </a:p>
          <a:p>
            <a:pPr algn="ctr"/>
            <a:r>
              <a:rPr lang="hi-IN" sz="2400" dirty="0"/>
              <a:t>प्रधानमंत्री किसान सिंचाई योजना</a:t>
            </a:r>
            <a:r>
              <a:rPr lang="en-US" sz="2400" dirty="0"/>
              <a:t>-</a:t>
            </a:r>
          </a:p>
          <a:p>
            <a:pPr algn="ctr"/>
            <a:r>
              <a:rPr lang="hi-IN" sz="2400" dirty="0"/>
              <a:t>प्रति</a:t>
            </a:r>
            <a:r>
              <a:rPr lang="en-US" sz="2400" dirty="0"/>
              <a:t> </a:t>
            </a:r>
            <a:r>
              <a:rPr lang="hi-IN" sz="2400" dirty="0"/>
              <a:t>बूंद</a:t>
            </a:r>
            <a:r>
              <a:rPr lang="en-US" sz="2400" dirty="0"/>
              <a:t> </a:t>
            </a:r>
            <a:r>
              <a:rPr lang="hi-IN" sz="2400" dirty="0"/>
              <a:t>अधिक फसल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763CB-06E9-4E83-9A01-3F7ED4BFDDD9}"/>
              </a:ext>
            </a:extLst>
          </p:cNvPr>
          <p:cNvSpPr txBox="1"/>
          <p:nvPr/>
        </p:nvSpPr>
        <p:spPr>
          <a:xfrm>
            <a:off x="62637" y="6372225"/>
            <a:ext cx="6814414" cy="276999"/>
          </a:xfrm>
          <a:prstGeom prst="rect">
            <a:avLst/>
          </a:prstGeom>
          <a:solidFill>
            <a:srgbClr val="C28A00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dirty="0"/>
              <a:t>Cumulative Achievement is approx. 21 Thousand Acre.  </a:t>
            </a:r>
          </a:p>
        </p:txBody>
      </p:sp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E4058EC6-6259-4811-A014-1526E5A07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59" y="476726"/>
            <a:ext cx="606491" cy="566575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plant growing in a pot&#10;&#10;Description automatically generated with medium confidence">
            <a:extLst>
              <a:ext uri="{FF2B5EF4-FFF2-40B4-BE49-F238E27FC236}">
                <a16:creationId xmlns:a16="http://schemas.microsoft.com/office/drawing/2014/main" id="{1CB43700-63A1-4A75-AC45-0E97FB24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191" y="197485"/>
            <a:ext cx="5089647" cy="40422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71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28757F-5216-401A-ADC6-7145AFE8E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35217"/>
              </p:ext>
            </p:extLst>
          </p:nvPr>
        </p:nvGraphicFramePr>
        <p:xfrm>
          <a:off x="180974" y="923926"/>
          <a:ext cx="5848351" cy="286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42F55F2-DA35-4B74-AAAC-B26D93EFD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220517"/>
              </p:ext>
            </p:extLst>
          </p:nvPr>
        </p:nvGraphicFramePr>
        <p:xfrm>
          <a:off x="6619874" y="914402"/>
          <a:ext cx="4962525" cy="286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632AB3-4347-46A4-BB9A-EA6A6F2BCE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726657"/>
              </p:ext>
            </p:extLst>
          </p:nvPr>
        </p:nvGraphicFramePr>
        <p:xfrm>
          <a:off x="180974" y="3933828"/>
          <a:ext cx="5848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A24D205-39F0-4EF7-BF9B-9693FC4BD06E}"/>
              </a:ext>
            </a:extLst>
          </p:cNvPr>
          <p:cNvSpPr txBox="1"/>
          <p:nvPr/>
        </p:nvSpPr>
        <p:spPr>
          <a:xfrm>
            <a:off x="6705600" y="4305300"/>
            <a:ext cx="4876799" cy="10618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Out of 38 districts, 22 districts have achievement more than 50%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There is huge scope for increasing the pace of implementation.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1E69B-3D46-4675-B038-A34377AD5579}"/>
              </a:ext>
            </a:extLst>
          </p:cNvPr>
          <p:cNvSpPr txBox="1"/>
          <p:nvPr/>
        </p:nvSpPr>
        <p:spPr>
          <a:xfrm>
            <a:off x="609601" y="180972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i-IN" sz="24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ड्रिप, मिनी और माइक्रो स्प्रिंकलर</a:t>
            </a:r>
            <a:r>
              <a:rPr lang="en-US" sz="24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 </a:t>
            </a:r>
            <a:r>
              <a:rPr lang="hi-IN" sz="24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की जिलावार उपलब्धि </a:t>
            </a:r>
            <a:endParaRPr lang="en-US" sz="2400" dirty="0">
              <a:solidFill>
                <a:srgbClr val="202124"/>
              </a:solidFill>
              <a:latin typeface="inherit"/>
              <a:cs typeface="Mangal" panose="02040503050203030202" pitchFamily="18" charset="0"/>
            </a:endParaRP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E70891F2-BB35-4B4F-91D1-FD9D9DEBB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2" y="214473"/>
            <a:ext cx="606491" cy="5665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D1651A-3443-40DA-A760-3612E4F309D1}"/>
              </a:ext>
            </a:extLst>
          </p:cNvPr>
          <p:cNvSpPr txBox="1"/>
          <p:nvPr/>
        </p:nvSpPr>
        <p:spPr>
          <a:xfrm>
            <a:off x="133350" y="1047750"/>
            <a:ext cx="11925300" cy="5724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E065F-02A4-440A-B9E5-A690D5DED4A4}"/>
              </a:ext>
            </a:extLst>
          </p:cNvPr>
          <p:cNvSpPr txBox="1"/>
          <p:nvPr/>
        </p:nvSpPr>
        <p:spPr>
          <a:xfrm>
            <a:off x="847724" y="261105"/>
            <a:ext cx="6941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02124"/>
                </a:solidFill>
                <a:latin typeface="inherit"/>
                <a:cs typeface="Mangal" panose="02040503050203030202" pitchFamily="18" charset="0"/>
              </a:defRPr>
            </a:lvl1pPr>
          </a:lstStyle>
          <a:p>
            <a:r>
              <a:rPr lang="hi-IN" dirty="0"/>
              <a:t>ड्रिप, मिनी और माइक्रो स्प्रिंकलर</a:t>
            </a:r>
            <a:r>
              <a:rPr lang="en-US" dirty="0"/>
              <a:t>  </a:t>
            </a:r>
            <a:r>
              <a:rPr lang="hi-IN" dirty="0"/>
              <a:t>में माइक्रो इरीगेशन कंपनी की उपलब्धि</a:t>
            </a:r>
            <a:endParaRPr lang="en-US" dirty="0"/>
          </a:p>
        </p:txBody>
      </p:sp>
      <p:pic>
        <p:nvPicPr>
          <p:cNvPr id="11" name="Picture 10" descr="A close-up of a garden&#10;&#10;Description automatically generated with low confidence">
            <a:extLst>
              <a:ext uri="{FF2B5EF4-FFF2-40B4-BE49-F238E27FC236}">
                <a16:creationId xmlns:a16="http://schemas.microsoft.com/office/drawing/2014/main" id="{89E67521-3D33-490C-B014-A37189D6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508" y="1250429"/>
            <a:ext cx="3897667" cy="5254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6D99F1-D18C-48E8-83BA-8B21FC5ADD62}"/>
              </a:ext>
            </a:extLst>
          </p:cNvPr>
          <p:cNvSpPr txBox="1"/>
          <p:nvPr/>
        </p:nvSpPr>
        <p:spPr>
          <a:xfrm>
            <a:off x="297218" y="5950564"/>
            <a:ext cx="7410450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Clr>
                <a:srgbClr val="7030A0"/>
              </a:buClr>
            </a:lvl1pPr>
          </a:lstStyle>
          <a:p>
            <a:r>
              <a:rPr lang="en-US" dirty="0"/>
              <a:t>There are 30 MI Companies are registered for Installation of Micro-Irrigation machines 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6EDFCEF1-4E48-4EF3-B5D5-50B84F9C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65227"/>
            <a:ext cx="606491" cy="566575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E799350-D47C-4DD3-8429-0843EC547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8420"/>
              </p:ext>
            </p:extLst>
          </p:nvPr>
        </p:nvGraphicFramePr>
        <p:xfrm>
          <a:off x="297217" y="1545847"/>
          <a:ext cx="7294207" cy="381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769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F61E69B-3D46-4675-B038-A34377AD5579}"/>
              </a:ext>
            </a:extLst>
          </p:cNvPr>
          <p:cNvSpPr txBox="1"/>
          <p:nvPr/>
        </p:nvSpPr>
        <p:spPr>
          <a:xfrm>
            <a:off x="1114424" y="483156"/>
            <a:ext cx="6553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02124"/>
                </a:solidFill>
                <a:latin typeface="inherit"/>
                <a:cs typeface="Mangal" panose="02040503050203030202" pitchFamily="18" charset="0"/>
              </a:defRPr>
            </a:lvl1pPr>
          </a:lstStyle>
          <a:p>
            <a:r>
              <a:rPr lang="hi-IN" dirty="0"/>
              <a:t>ड्रिप, मिनी और माइक्रो स्प्रिंकलर</a:t>
            </a:r>
            <a:r>
              <a:rPr lang="en-US" dirty="0"/>
              <a:t>  </a:t>
            </a:r>
            <a:r>
              <a:rPr lang="hi-IN" dirty="0"/>
              <a:t>में माइक्रो इरीगेशन कंपनी की उपलब्धि</a:t>
            </a: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01A74F8-1CC7-4FCA-ABAB-7DE25EE85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21887"/>
              </p:ext>
            </p:extLst>
          </p:nvPr>
        </p:nvGraphicFramePr>
        <p:xfrm>
          <a:off x="476249" y="1410770"/>
          <a:ext cx="8715376" cy="403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A high angle view of a plantation&#10;&#10;Description automatically generated with low confidence">
            <a:extLst>
              <a:ext uri="{FF2B5EF4-FFF2-40B4-BE49-F238E27FC236}">
                <a16:creationId xmlns:a16="http://schemas.microsoft.com/office/drawing/2014/main" id="{5A3A4113-7289-454F-9CE4-6F5DD5E7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8" y="5543846"/>
            <a:ext cx="8734427" cy="115829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DF947E3E-BDF8-4A6C-9166-25BD2243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09" y="476726"/>
            <a:ext cx="606491" cy="5665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9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493BFC9F-26E6-498F-AADB-D38E2992B963}"/>
              </a:ext>
            </a:extLst>
          </p:cNvPr>
          <p:cNvSpPr txBox="1"/>
          <p:nvPr/>
        </p:nvSpPr>
        <p:spPr>
          <a:xfrm>
            <a:off x="1103567" y="828675"/>
            <a:ext cx="9763125" cy="5389245"/>
          </a:xfrm>
          <a:prstGeom prst="rect">
            <a:avLst/>
          </a:prstGeom>
          <a:noFill/>
          <a:ln>
            <a:solidFill>
              <a:srgbClr val="AA2417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40CED-B425-40BE-A595-98DA384A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567" y="362781"/>
            <a:ext cx="9305925" cy="327782"/>
          </a:xfrm>
          <a:noFill/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hi-IN" sz="2400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</a:rPr>
              <a:t>सूक्ष्म सिंचाई को बढ़ावा देने हेतु अन्य सहायक योजनाएं </a:t>
            </a:r>
            <a:endParaRPr lang="en-US" sz="2400" dirty="0">
              <a:solidFill>
                <a:srgbClr val="202124"/>
              </a:solidFill>
              <a:latin typeface="inherit"/>
              <a:ea typeface="+mn-ea"/>
              <a:cs typeface="Mangal" panose="02040503050203030202" pitchFamily="18" charset="0"/>
            </a:endParaRPr>
          </a:p>
        </p:txBody>
      </p:sp>
      <p:sp>
        <p:nvSpPr>
          <p:cNvPr id="7" name="Google Shape;107;p13">
            <a:extLst>
              <a:ext uri="{FF2B5EF4-FFF2-40B4-BE49-F238E27FC236}">
                <a16:creationId xmlns:a16="http://schemas.microsoft.com/office/drawing/2014/main" id="{5D7A0C70-0E4C-452D-B33D-BDF04138D293}"/>
              </a:ext>
            </a:extLst>
          </p:cNvPr>
          <p:cNvSpPr txBox="1"/>
          <p:nvPr/>
        </p:nvSpPr>
        <p:spPr>
          <a:xfrm>
            <a:off x="1855332" y="1947400"/>
            <a:ext cx="3496059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Arial"/>
              </a:rPr>
              <a:t>Community Borewell Scheme</a:t>
            </a:r>
          </a:p>
          <a:p>
            <a:pPr algn="ctr">
              <a:buClr>
                <a:srgbClr val="000000"/>
              </a:buClr>
            </a:pP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  <a:t>(</a:t>
            </a:r>
            <a:r>
              <a:rPr lang="hi-IN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  <a:t>सामूहिक नलकूप</a:t>
            </a: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hi-IN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योजना</a:t>
            </a:r>
            <a:r>
              <a:rPr lang="hi-IN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  <a:t>)</a:t>
            </a:r>
          </a:p>
          <a:p>
            <a:pPr algn="ctr">
              <a:buClr>
                <a:srgbClr val="000000"/>
              </a:buClr>
            </a:pP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  <a:t>80% Subsidy</a:t>
            </a:r>
            <a:endParaRPr sz="2000" dirty="0">
              <a:solidFill>
                <a:srgbClr val="E86153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5;p13">
            <a:extLst>
              <a:ext uri="{FF2B5EF4-FFF2-40B4-BE49-F238E27FC236}">
                <a16:creationId xmlns:a16="http://schemas.microsoft.com/office/drawing/2014/main" id="{7211F2EC-A113-4DEF-9487-90351FFB8862}"/>
              </a:ext>
            </a:extLst>
          </p:cNvPr>
          <p:cNvSpPr txBox="1"/>
          <p:nvPr/>
        </p:nvSpPr>
        <p:spPr>
          <a:xfrm>
            <a:off x="3840189" y="1111080"/>
            <a:ext cx="3921156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Trenching Scheme</a:t>
            </a:r>
          </a:p>
          <a:p>
            <a:pPr algn="ctr">
              <a:buClr>
                <a:srgbClr val="000000"/>
              </a:buClr>
            </a:pP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(</a:t>
            </a:r>
            <a:r>
              <a:rPr lang="hi-IN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ट्रेन्चिंग योजना</a:t>
            </a: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)</a:t>
            </a:r>
            <a:r>
              <a:rPr lang="hi-IN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 </a:t>
            </a:r>
            <a:endParaRPr lang="en-US" sz="2000" dirty="0">
              <a:solidFill>
                <a:srgbClr val="E86153"/>
              </a:solidFill>
              <a:latin typeface="+mj-lt"/>
              <a:ea typeface="Poppins"/>
              <a:cs typeface="Poppins"/>
            </a:endParaRPr>
          </a:p>
          <a:p>
            <a:pPr algn="ctr">
              <a:buClr>
                <a:srgbClr val="000000"/>
              </a:buClr>
            </a:pPr>
            <a:r>
              <a:rPr lang="en-US" sz="2000" dirty="0">
                <a:solidFill>
                  <a:srgbClr val="E86153"/>
                </a:solidFill>
                <a:latin typeface="+mj-lt"/>
                <a:ea typeface="Poppins"/>
                <a:cs typeface="Poppins"/>
              </a:rPr>
              <a:t>100% Subsidy </a:t>
            </a:r>
            <a:endParaRPr sz="2000" dirty="0">
              <a:solidFill>
                <a:srgbClr val="E86153"/>
              </a:solidFill>
              <a:latin typeface="+mj-lt"/>
              <a:ea typeface="Poppins"/>
              <a:cs typeface="Poppins"/>
            </a:endParaRPr>
          </a:p>
        </p:txBody>
      </p:sp>
      <p:sp>
        <p:nvSpPr>
          <p:cNvPr id="9" name="Google Shape;125;p13">
            <a:extLst>
              <a:ext uri="{FF2B5EF4-FFF2-40B4-BE49-F238E27FC236}">
                <a16:creationId xmlns:a16="http://schemas.microsoft.com/office/drawing/2014/main" id="{AFCFDD65-7768-4FDE-90EE-1B25EDA7CE8D}"/>
              </a:ext>
            </a:extLst>
          </p:cNvPr>
          <p:cNvSpPr txBox="1"/>
          <p:nvPr/>
        </p:nvSpPr>
        <p:spPr>
          <a:xfrm>
            <a:off x="7081141" y="1671839"/>
            <a:ext cx="2960125" cy="16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2000" dirty="0">
                <a:solidFill>
                  <a:srgbClr val="175C2C"/>
                </a:solidFill>
                <a:latin typeface="+mj-lt"/>
              </a:rPr>
              <a:t>Individual Borewell Scheme</a:t>
            </a:r>
          </a:p>
          <a:p>
            <a:pPr algn="ctr"/>
            <a:r>
              <a:rPr lang="hi-IN" sz="2000" dirty="0">
                <a:solidFill>
                  <a:srgbClr val="175C2C"/>
                </a:solidFill>
                <a:latin typeface="+mj-lt"/>
              </a:rPr>
              <a:t>व्यक्तिगत नलकूप</a:t>
            </a:r>
            <a:r>
              <a:rPr lang="en-US" sz="2000" dirty="0">
                <a:solidFill>
                  <a:srgbClr val="175C2C"/>
                </a:solidFill>
                <a:latin typeface="+mj-lt"/>
              </a:rPr>
              <a:t> </a:t>
            </a:r>
            <a:r>
              <a:rPr lang="hi-IN" sz="2000" dirty="0">
                <a:solidFill>
                  <a:srgbClr val="175C2C"/>
                </a:solidFill>
                <a:latin typeface="+mj-lt"/>
              </a:rPr>
              <a:t>योजना</a:t>
            </a:r>
            <a:endParaRPr lang="en-US" sz="2000" dirty="0">
              <a:solidFill>
                <a:srgbClr val="175C2C"/>
              </a:solidFill>
              <a:latin typeface="+mj-lt"/>
            </a:endParaRPr>
          </a:p>
          <a:p>
            <a:pPr algn="ctr"/>
            <a:r>
              <a:rPr lang="en-US" sz="2000" dirty="0">
                <a:solidFill>
                  <a:srgbClr val="175C2C"/>
                </a:solidFill>
                <a:latin typeface="+mj-lt"/>
              </a:rPr>
              <a:t>INR 40 Thousand Subsidy</a:t>
            </a:r>
            <a:endParaRPr sz="2000" dirty="0">
              <a:solidFill>
                <a:srgbClr val="175C2C"/>
              </a:solidFill>
              <a:latin typeface="+mj-lt"/>
            </a:endParaRPr>
          </a:p>
        </p:txBody>
      </p:sp>
      <p:sp>
        <p:nvSpPr>
          <p:cNvPr id="11" name="Google Shape;105;p13">
            <a:extLst>
              <a:ext uri="{FF2B5EF4-FFF2-40B4-BE49-F238E27FC236}">
                <a16:creationId xmlns:a16="http://schemas.microsoft.com/office/drawing/2014/main" id="{362714B1-A65D-42AC-A6E6-07CD964F2AE5}"/>
              </a:ext>
            </a:extLst>
          </p:cNvPr>
          <p:cNvSpPr/>
          <p:nvPr/>
        </p:nvSpPr>
        <p:spPr>
          <a:xfrm>
            <a:off x="3555591" y="4239812"/>
            <a:ext cx="165653" cy="165653"/>
          </a:xfrm>
          <a:prstGeom prst="ellipse">
            <a:avLst/>
          </a:prstGeom>
          <a:solidFill>
            <a:srgbClr val="EF555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04;p13">
            <a:extLst>
              <a:ext uri="{FF2B5EF4-FFF2-40B4-BE49-F238E27FC236}">
                <a16:creationId xmlns:a16="http://schemas.microsoft.com/office/drawing/2014/main" id="{B831FB36-D76A-479B-A249-3614C87654FF}"/>
              </a:ext>
            </a:extLst>
          </p:cNvPr>
          <p:cNvCxnSpPr/>
          <p:nvPr/>
        </p:nvCxnSpPr>
        <p:spPr>
          <a:xfrm rot="10800000" flipH="1">
            <a:off x="3629775" y="3360648"/>
            <a:ext cx="3" cy="921751"/>
          </a:xfrm>
          <a:prstGeom prst="straightConnector1">
            <a:avLst/>
          </a:prstGeom>
          <a:noFill/>
          <a:ln w="19050" cap="flat" cmpd="sng">
            <a:solidFill>
              <a:srgbClr val="EF555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00;p13">
            <a:extLst>
              <a:ext uri="{FF2B5EF4-FFF2-40B4-BE49-F238E27FC236}">
                <a16:creationId xmlns:a16="http://schemas.microsoft.com/office/drawing/2014/main" id="{73F31E3B-99EF-43C0-AE76-9BBFFA865E27}"/>
              </a:ext>
            </a:extLst>
          </p:cNvPr>
          <p:cNvCxnSpPr/>
          <p:nvPr/>
        </p:nvCxnSpPr>
        <p:spPr>
          <a:xfrm>
            <a:off x="2753628" y="4303696"/>
            <a:ext cx="939783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18;p13">
            <a:extLst>
              <a:ext uri="{FF2B5EF4-FFF2-40B4-BE49-F238E27FC236}">
                <a16:creationId xmlns:a16="http://schemas.microsoft.com/office/drawing/2014/main" id="{6DF94522-7936-45AA-9FFE-561314B3042A}"/>
              </a:ext>
            </a:extLst>
          </p:cNvPr>
          <p:cNvCxnSpPr/>
          <p:nvPr/>
        </p:nvCxnSpPr>
        <p:spPr>
          <a:xfrm>
            <a:off x="6651494" y="4303696"/>
            <a:ext cx="1831371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22;p13">
            <a:extLst>
              <a:ext uri="{FF2B5EF4-FFF2-40B4-BE49-F238E27FC236}">
                <a16:creationId xmlns:a16="http://schemas.microsoft.com/office/drawing/2014/main" id="{2B7E1AB2-F307-460C-9764-29FC6F2EF455}"/>
              </a:ext>
            </a:extLst>
          </p:cNvPr>
          <p:cNvCxnSpPr/>
          <p:nvPr/>
        </p:nvCxnSpPr>
        <p:spPr>
          <a:xfrm rot="10800000" flipH="1">
            <a:off x="8503873" y="3031162"/>
            <a:ext cx="3" cy="1226851"/>
          </a:xfrm>
          <a:prstGeom prst="straightConnector1">
            <a:avLst/>
          </a:prstGeom>
          <a:noFill/>
          <a:ln w="19050" cap="flat" cmpd="sng">
            <a:solidFill>
              <a:srgbClr val="18AC4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98;p13">
            <a:extLst>
              <a:ext uri="{FF2B5EF4-FFF2-40B4-BE49-F238E27FC236}">
                <a16:creationId xmlns:a16="http://schemas.microsoft.com/office/drawing/2014/main" id="{E47D41A0-0911-4DD9-B971-21A509F3B063}"/>
              </a:ext>
            </a:extLst>
          </p:cNvPr>
          <p:cNvCxnSpPr/>
          <p:nvPr/>
        </p:nvCxnSpPr>
        <p:spPr>
          <a:xfrm>
            <a:off x="3682737" y="4303696"/>
            <a:ext cx="3003827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99;p13">
            <a:extLst>
              <a:ext uri="{FF2B5EF4-FFF2-40B4-BE49-F238E27FC236}">
                <a16:creationId xmlns:a16="http://schemas.microsoft.com/office/drawing/2014/main" id="{9DBCEF30-0C8F-49C8-B004-3F70089CF2BD}"/>
              </a:ext>
            </a:extLst>
          </p:cNvPr>
          <p:cNvSpPr/>
          <p:nvPr/>
        </p:nvSpPr>
        <p:spPr>
          <a:xfrm rot="5400000">
            <a:off x="2990588" y="3689635"/>
            <a:ext cx="1225549" cy="1225549"/>
          </a:xfrm>
          <a:prstGeom prst="arc">
            <a:avLst>
              <a:gd name="adj1" fmla="val 5420354"/>
              <a:gd name="adj2" fmla="val 10853341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02;p13">
            <a:extLst>
              <a:ext uri="{FF2B5EF4-FFF2-40B4-BE49-F238E27FC236}">
                <a16:creationId xmlns:a16="http://schemas.microsoft.com/office/drawing/2014/main" id="{5092014A-59B3-41A5-BAAF-4D18935DE609}"/>
              </a:ext>
            </a:extLst>
          </p:cNvPr>
          <p:cNvSpPr/>
          <p:nvPr/>
        </p:nvSpPr>
        <p:spPr>
          <a:xfrm>
            <a:off x="3342874" y="4032821"/>
            <a:ext cx="571501" cy="571501"/>
          </a:xfrm>
          <a:prstGeom prst="donut">
            <a:avLst>
              <a:gd name="adj" fmla="val 5281"/>
            </a:avLst>
          </a:prstGeom>
          <a:solidFill>
            <a:srgbClr val="EF555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03;p13">
            <a:extLst>
              <a:ext uri="{FF2B5EF4-FFF2-40B4-BE49-F238E27FC236}">
                <a16:creationId xmlns:a16="http://schemas.microsoft.com/office/drawing/2014/main" id="{6CEFCF89-7736-48BB-999E-7DCFB0E8C863}"/>
              </a:ext>
            </a:extLst>
          </p:cNvPr>
          <p:cNvSpPr/>
          <p:nvPr/>
        </p:nvSpPr>
        <p:spPr>
          <a:xfrm>
            <a:off x="3165711" y="3855658"/>
            <a:ext cx="925827" cy="925827"/>
          </a:xfrm>
          <a:prstGeom prst="donut">
            <a:avLst>
              <a:gd name="adj" fmla="val 2879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8;p13">
            <a:extLst>
              <a:ext uri="{FF2B5EF4-FFF2-40B4-BE49-F238E27FC236}">
                <a16:creationId xmlns:a16="http://schemas.microsoft.com/office/drawing/2014/main" id="{5633ABEB-A259-42F8-8199-2070CF4CABAA}"/>
              </a:ext>
            </a:extLst>
          </p:cNvPr>
          <p:cNvSpPr/>
          <p:nvPr/>
        </p:nvSpPr>
        <p:spPr>
          <a:xfrm rot="5400000">
            <a:off x="4998034" y="3705797"/>
            <a:ext cx="1225549" cy="1225549"/>
          </a:xfrm>
          <a:prstGeom prst="arc">
            <a:avLst>
              <a:gd name="adj1" fmla="val 5420354"/>
              <a:gd name="adj2" fmla="val 10853341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09;p13">
            <a:extLst>
              <a:ext uri="{FF2B5EF4-FFF2-40B4-BE49-F238E27FC236}">
                <a16:creationId xmlns:a16="http://schemas.microsoft.com/office/drawing/2014/main" id="{78949723-ECBF-4449-AED5-EB307E395E9F}"/>
              </a:ext>
            </a:extLst>
          </p:cNvPr>
          <p:cNvSpPr/>
          <p:nvPr/>
        </p:nvSpPr>
        <p:spPr>
          <a:xfrm>
            <a:off x="5513731" y="4201096"/>
            <a:ext cx="187200" cy="179956"/>
          </a:xfrm>
          <a:prstGeom prst="ellipse">
            <a:avLst/>
          </a:prstGeom>
          <a:solidFill>
            <a:schemeClr val="accent5"/>
          </a:solidFill>
          <a:ln>
            <a:solidFill>
              <a:srgbClr val="E0301E"/>
            </a:solidFill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10;p13">
            <a:extLst>
              <a:ext uri="{FF2B5EF4-FFF2-40B4-BE49-F238E27FC236}">
                <a16:creationId xmlns:a16="http://schemas.microsoft.com/office/drawing/2014/main" id="{FC20E270-3ADB-4044-B8D6-6A505E675958}"/>
              </a:ext>
            </a:extLst>
          </p:cNvPr>
          <p:cNvSpPr/>
          <p:nvPr/>
        </p:nvSpPr>
        <p:spPr>
          <a:xfrm>
            <a:off x="5325058" y="4032821"/>
            <a:ext cx="571501" cy="571501"/>
          </a:xfrm>
          <a:prstGeom prst="donut">
            <a:avLst>
              <a:gd name="adj" fmla="val 5281"/>
            </a:avLst>
          </a:prstGeom>
          <a:solidFill>
            <a:srgbClr val="E8615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1;p13">
            <a:extLst>
              <a:ext uri="{FF2B5EF4-FFF2-40B4-BE49-F238E27FC236}">
                <a16:creationId xmlns:a16="http://schemas.microsoft.com/office/drawing/2014/main" id="{206D3A60-BE96-4CC9-AFDD-EA1E6E2A7EA1}"/>
              </a:ext>
            </a:extLst>
          </p:cNvPr>
          <p:cNvSpPr/>
          <p:nvPr/>
        </p:nvSpPr>
        <p:spPr>
          <a:xfrm>
            <a:off x="5147895" y="3855658"/>
            <a:ext cx="925827" cy="925827"/>
          </a:xfrm>
          <a:prstGeom prst="donut">
            <a:avLst>
              <a:gd name="adj" fmla="val 2879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116;p13">
            <a:extLst>
              <a:ext uri="{FF2B5EF4-FFF2-40B4-BE49-F238E27FC236}">
                <a16:creationId xmlns:a16="http://schemas.microsoft.com/office/drawing/2014/main" id="{7DCF9503-D487-4E9A-99F9-FEC764C6582D}"/>
              </a:ext>
            </a:extLst>
          </p:cNvPr>
          <p:cNvCxnSpPr>
            <a:cxnSpLocks/>
          </p:cNvCxnSpPr>
          <p:nvPr/>
        </p:nvCxnSpPr>
        <p:spPr>
          <a:xfrm>
            <a:off x="8473738" y="4309046"/>
            <a:ext cx="719093" cy="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117;p13">
            <a:extLst>
              <a:ext uri="{FF2B5EF4-FFF2-40B4-BE49-F238E27FC236}">
                <a16:creationId xmlns:a16="http://schemas.microsoft.com/office/drawing/2014/main" id="{CF16C583-0AC1-4168-A8AD-C73113446FBD}"/>
              </a:ext>
            </a:extLst>
          </p:cNvPr>
          <p:cNvSpPr/>
          <p:nvPr/>
        </p:nvSpPr>
        <p:spPr>
          <a:xfrm rot="5142048">
            <a:off x="7920760" y="3645422"/>
            <a:ext cx="1225549" cy="1225549"/>
          </a:xfrm>
          <a:prstGeom prst="arc">
            <a:avLst>
              <a:gd name="adj1" fmla="val 5420354"/>
              <a:gd name="adj2" fmla="val 10853341"/>
            </a:avLst>
          </a:prstGeom>
          <a:noFill/>
          <a:ln w="190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19;p13">
            <a:extLst>
              <a:ext uri="{FF2B5EF4-FFF2-40B4-BE49-F238E27FC236}">
                <a16:creationId xmlns:a16="http://schemas.microsoft.com/office/drawing/2014/main" id="{16D98C20-A33A-470F-B3E1-F032D45D198C}"/>
              </a:ext>
            </a:extLst>
          </p:cNvPr>
          <p:cNvSpPr/>
          <p:nvPr/>
        </p:nvSpPr>
        <p:spPr>
          <a:xfrm>
            <a:off x="8394998" y="4191571"/>
            <a:ext cx="254000" cy="254000"/>
          </a:xfrm>
          <a:prstGeom prst="ellipse">
            <a:avLst/>
          </a:prstGeom>
          <a:solidFill>
            <a:srgbClr val="18AC4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20;p13">
            <a:extLst>
              <a:ext uri="{FF2B5EF4-FFF2-40B4-BE49-F238E27FC236}">
                <a16:creationId xmlns:a16="http://schemas.microsoft.com/office/drawing/2014/main" id="{B9050198-6B61-4F93-97AB-0D09CE4F1F3A}"/>
              </a:ext>
            </a:extLst>
          </p:cNvPr>
          <p:cNvSpPr/>
          <p:nvPr/>
        </p:nvSpPr>
        <p:spPr>
          <a:xfrm>
            <a:off x="8236248" y="4032821"/>
            <a:ext cx="571501" cy="571501"/>
          </a:xfrm>
          <a:prstGeom prst="donut">
            <a:avLst>
              <a:gd name="adj" fmla="val 5281"/>
            </a:avLst>
          </a:prstGeom>
          <a:solidFill>
            <a:srgbClr val="18AC4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21;p13">
            <a:extLst>
              <a:ext uri="{FF2B5EF4-FFF2-40B4-BE49-F238E27FC236}">
                <a16:creationId xmlns:a16="http://schemas.microsoft.com/office/drawing/2014/main" id="{416F2593-0D6B-4959-ACF5-B4E5D07547EA}"/>
              </a:ext>
            </a:extLst>
          </p:cNvPr>
          <p:cNvSpPr/>
          <p:nvPr/>
        </p:nvSpPr>
        <p:spPr>
          <a:xfrm>
            <a:off x="8059085" y="3855658"/>
            <a:ext cx="925827" cy="925827"/>
          </a:xfrm>
          <a:prstGeom prst="donut">
            <a:avLst>
              <a:gd name="adj" fmla="val 2879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3DF996-BCE4-44A9-ABFB-715DE473BC7B}"/>
              </a:ext>
            </a:extLst>
          </p:cNvPr>
          <p:cNvSpPr txBox="1"/>
          <p:nvPr/>
        </p:nvSpPr>
        <p:spPr>
          <a:xfrm>
            <a:off x="3165711" y="5146378"/>
            <a:ext cx="3232995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/>
              <a:t>Community Borewell and Trenching Scheme being implemented under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Nischay</a:t>
            </a:r>
            <a:r>
              <a:rPr lang="en-US" sz="1600" dirty="0"/>
              <a:t> -2 of Govt. of India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AC3167-4A71-4A40-B6FD-7D1C863AEDF6}"/>
              </a:ext>
            </a:extLst>
          </p:cNvPr>
          <p:cNvSpPr txBox="1"/>
          <p:nvPr/>
        </p:nvSpPr>
        <p:spPr>
          <a:xfrm>
            <a:off x="7123988" y="5133501"/>
            <a:ext cx="2819089" cy="492443"/>
          </a:xfrm>
          <a:prstGeom prst="rect">
            <a:avLst/>
          </a:prstGeom>
          <a:solidFill>
            <a:srgbClr val="2C8646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SzPct val="100000"/>
            </a:pPr>
            <a:r>
              <a:rPr lang="en-US" sz="1600" dirty="0">
                <a:solidFill>
                  <a:schemeClr val="bg1"/>
                </a:solidFill>
              </a:rPr>
              <a:t>Being implemented under Other Interventions of PMKS</a:t>
            </a:r>
          </a:p>
        </p:txBody>
      </p:sp>
      <p:cxnSp>
        <p:nvCxnSpPr>
          <p:cNvPr id="43" name="Google Shape;104;p13">
            <a:extLst>
              <a:ext uri="{FF2B5EF4-FFF2-40B4-BE49-F238E27FC236}">
                <a16:creationId xmlns:a16="http://schemas.microsoft.com/office/drawing/2014/main" id="{EFAC6CBF-35D7-43FC-881D-468E9A9E34E7}"/>
              </a:ext>
            </a:extLst>
          </p:cNvPr>
          <p:cNvCxnSpPr/>
          <p:nvPr/>
        </p:nvCxnSpPr>
        <p:spPr>
          <a:xfrm rot="10800000" flipH="1">
            <a:off x="5620333" y="2238894"/>
            <a:ext cx="3" cy="1975856"/>
          </a:xfrm>
          <a:prstGeom prst="straightConnector1">
            <a:avLst/>
          </a:prstGeom>
          <a:noFill/>
          <a:ln w="19050" cap="flat" cmpd="sng">
            <a:solidFill>
              <a:srgbClr val="EF555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C4CF553-D292-467E-8348-B1A20D07D698}"/>
              </a:ext>
            </a:extLst>
          </p:cNvPr>
          <p:cNvSpPr/>
          <p:nvPr/>
        </p:nvSpPr>
        <p:spPr>
          <a:xfrm rot="10800000">
            <a:off x="3408963" y="4781485"/>
            <a:ext cx="407847" cy="342965"/>
          </a:xfrm>
          <a:prstGeom prst="triangle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8FD57F60-4943-4A2A-BF17-81FAEA3C737B}"/>
              </a:ext>
            </a:extLst>
          </p:cNvPr>
          <p:cNvSpPr/>
          <p:nvPr/>
        </p:nvSpPr>
        <p:spPr>
          <a:xfrm rot="10800000">
            <a:off x="5417020" y="4779063"/>
            <a:ext cx="407847" cy="342965"/>
          </a:xfrm>
          <a:prstGeom prst="triangle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DA0610FD-C668-47FA-AC16-8C2EA92DEC23}"/>
              </a:ext>
            </a:extLst>
          </p:cNvPr>
          <p:cNvSpPr/>
          <p:nvPr/>
        </p:nvSpPr>
        <p:spPr>
          <a:xfrm rot="10800000">
            <a:off x="8329610" y="4777953"/>
            <a:ext cx="407847" cy="342965"/>
          </a:xfrm>
          <a:prstGeom prst="triangle">
            <a:avLst/>
          </a:prstGeom>
          <a:solidFill>
            <a:srgbClr val="2C864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536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383E6FD-B9BE-447F-85BC-4A6C9A0B345D}"/>
              </a:ext>
            </a:extLst>
          </p:cNvPr>
          <p:cNvSpPr txBox="1"/>
          <p:nvPr/>
        </p:nvSpPr>
        <p:spPr>
          <a:xfrm>
            <a:off x="109145" y="914400"/>
            <a:ext cx="11911405" cy="5857875"/>
          </a:xfrm>
          <a:prstGeom prst="rect">
            <a:avLst/>
          </a:prstGeom>
          <a:noFill/>
          <a:ln>
            <a:solidFill>
              <a:srgbClr val="AA2417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3FF02-55DF-42A9-AD32-48458155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417424"/>
            <a:ext cx="4791075" cy="634800"/>
          </a:xfrm>
        </p:spPr>
        <p:txBody>
          <a:bodyPr>
            <a:normAutofit fontScale="90000"/>
          </a:bodyPr>
          <a:lstStyle/>
          <a:p>
            <a:r>
              <a:rPr lang="hi-IN" sz="2400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  <a:sym typeface="Poppins"/>
              </a:rPr>
              <a:t>सामूहिक नलकूप</a:t>
            </a:r>
            <a:r>
              <a:rPr lang="en-US" sz="2400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  <a:sym typeface="Poppins"/>
              </a:rPr>
              <a:t> </a:t>
            </a:r>
            <a:r>
              <a:rPr lang="hi-IN" sz="2400" dirty="0">
                <a:solidFill>
                  <a:srgbClr val="202124"/>
                </a:solidFill>
                <a:latin typeface="inherit"/>
                <a:ea typeface="+mn-ea"/>
                <a:cs typeface="Mangal" panose="02040503050203030202" pitchFamily="18" charset="0"/>
                <a:sym typeface="Poppins"/>
              </a:rPr>
              <a:t>योजना की उपलब्धि </a:t>
            </a:r>
            <a:br>
              <a:rPr lang="hi-IN" sz="3200" dirty="0">
                <a:solidFill>
                  <a:srgbClr val="E86153"/>
                </a:solidFill>
                <a:latin typeface="+mj-lt"/>
                <a:ea typeface="Poppins"/>
                <a:cs typeface="Poppins"/>
                <a:sym typeface="Poppins"/>
              </a:rPr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8B218-4E3D-4B6C-92CA-9F226AC8EA1C}"/>
              </a:ext>
            </a:extLst>
          </p:cNvPr>
          <p:cNvSpPr txBox="1"/>
          <p:nvPr/>
        </p:nvSpPr>
        <p:spPr>
          <a:xfrm>
            <a:off x="335756" y="5443732"/>
            <a:ext cx="527685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Mangal" panose="02040503050203030202" pitchFamily="18" charset="0"/>
                <a:ea typeface="Calibri" panose="020F0502020204030204" pitchFamily="34" charset="0"/>
              </a:rPr>
              <a:t>6.25 </a:t>
            </a:r>
            <a:r>
              <a:rPr lang="hi-IN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एकड़ भूमि पर ड्रिप सिंचाई करने वाले न्यूनतम </a:t>
            </a:r>
            <a:r>
              <a:rPr lang="en-US" sz="1800" dirty="0">
                <a:effectLst/>
                <a:latin typeface="Mangal" panose="02040503050203030202" pitchFamily="18" charset="0"/>
                <a:ea typeface="Calibri" panose="020F0502020204030204" pitchFamily="34" charset="0"/>
              </a:rPr>
              <a:t>5 </a:t>
            </a:r>
            <a:r>
              <a:rPr lang="hi-IN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लघु एवं सीमांत किसानों के समूह को जल स्रोत के सृजन पर </a:t>
            </a:r>
            <a:r>
              <a:rPr lang="en-US" sz="1800" dirty="0">
                <a:effectLst/>
                <a:latin typeface="Mangal" panose="02040503050203030202" pitchFamily="18" charset="0"/>
                <a:ea typeface="Calibri" panose="020F0502020204030204" pitchFamily="34" charset="0"/>
              </a:rPr>
              <a:t>80 % </a:t>
            </a:r>
            <a:r>
              <a:rPr lang="hi-IN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अनुदान पर सामूहिक नलकूप का प्रावधान है</a:t>
            </a:r>
            <a:r>
              <a:rPr lang="en-US" sz="18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.</a:t>
            </a:r>
            <a:endParaRPr lang="en-US" dirty="0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2BC2332A-EB98-4900-A1BD-F2083F041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1" y="196470"/>
            <a:ext cx="606491" cy="566575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BF8606-8ABF-4B5E-A363-71101A27E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166549"/>
              </p:ext>
            </p:extLst>
          </p:nvPr>
        </p:nvGraphicFramePr>
        <p:xfrm>
          <a:off x="335756" y="1254583"/>
          <a:ext cx="5276850" cy="376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60269CC-83E6-4854-B8A9-0E584AFC3A00}"/>
              </a:ext>
            </a:extLst>
          </p:cNvPr>
          <p:cNvSpPr txBox="1"/>
          <p:nvPr/>
        </p:nvSpPr>
        <p:spPr>
          <a:xfrm>
            <a:off x="6491679" y="303937"/>
            <a:ext cx="52621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2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व्यक्तिगत नलकूप</a:t>
            </a:r>
            <a:r>
              <a:rPr lang="en-US" sz="22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 </a:t>
            </a:r>
            <a:r>
              <a:rPr lang="hi-IN" sz="22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योजना</a:t>
            </a:r>
            <a:r>
              <a:rPr lang="en-US" sz="22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 </a:t>
            </a:r>
            <a:r>
              <a:rPr lang="hi-IN" sz="2200" dirty="0">
                <a:solidFill>
                  <a:srgbClr val="202124"/>
                </a:solidFill>
                <a:latin typeface="inherit"/>
                <a:cs typeface="Mangal" panose="02040503050203030202" pitchFamily="18" charset="0"/>
                <a:sym typeface="Poppins"/>
              </a:rPr>
              <a:t>की उपलब्धि </a:t>
            </a:r>
            <a:endParaRPr lang="en-US" sz="2200" dirty="0">
              <a:solidFill>
                <a:srgbClr val="202124"/>
              </a:solidFill>
              <a:latin typeface="inherit"/>
              <a:cs typeface="Mangal" panose="02040503050203030202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831A2C-B576-4043-9389-67DAA4F268BE}"/>
              </a:ext>
            </a:extLst>
          </p:cNvPr>
          <p:cNvCxnSpPr/>
          <p:nvPr/>
        </p:nvCxnSpPr>
        <p:spPr>
          <a:xfrm>
            <a:off x="6257925" y="951953"/>
            <a:ext cx="0" cy="5820322"/>
          </a:xfrm>
          <a:prstGeom prst="line">
            <a:avLst/>
          </a:prstGeom>
          <a:ln w="9525" cap="sq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68B657F-3EF2-4B88-B5D7-3FDBBA18784A}"/>
              </a:ext>
            </a:extLst>
          </p:cNvPr>
          <p:cNvSpPr txBox="1"/>
          <p:nvPr/>
        </p:nvSpPr>
        <p:spPr>
          <a:xfrm>
            <a:off x="6605980" y="1104900"/>
            <a:ext cx="4709717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sz="1800" dirty="0">
                <a:latin typeface="Arial" panose="020B0604020202020204" pitchFamily="34" charset="0"/>
                <a:cs typeface="+mj-cs"/>
              </a:rPr>
              <a:t>योजना की शुरुआत</a:t>
            </a:r>
            <a:r>
              <a:rPr lang="en-US" sz="1800" dirty="0">
                <a:latin typeface="Arial" panose="020B0604020202020204" pitchFamily="34" charset="0"/>
                <a:cs typeface="+mj-cs"/>
              </a:rPr>
              <a:t> </a:t>
            </a:r>
            <a:r>
              <a:rPr lang="hi-IN" sz="1800" dirty="0">
                <a:latin typeface="Arial" panose="020B0604020202020204" pitchFamily="34" charset="0"/>
                <a:cs typeface="+mj-cs"/>
              </a:rPr>
              <a:t>वित्तीय वर्ष</a:t>
            </a:r>
            <a:r>
              <a:rPr lang="en-US" sz="1800" dirty="0">
                <a:latin typeface="Arial" panose="020B0604020202020204" pitchFamily="34" charset="0"/>
                <a:cs typeface="+mj-cs"/>
              </a:rPr>
              <a:t> 2022-23 </a:t>
            </a:r>
            <a:r>
              <a:rPr lang="hi-IN" sz="1800" dirty="0">
                <a:latin typeface="Arial" panose="020B0604020202020204" pitchFamily="34" charset="0"/>
                <a:cs typeface="+mj-cs"/>
              </a:rPr>
              <a:t>में</a:t>
            </a:r>
            <a:r>
              <a:rPr lang="en-US" sz="1800" dirty="0">
                <a:latin typeface="Arial" panose="020B0604020202020204" pitchFamily="34" charset="0"/>
                <a:cs typeface="+mj-cs"/>
              </a:rPr>
              <a:t> </a:t>
            </a:r>
            <a:r>
              <a:rPr lang="hi-IN" sz="1800" dirty="0">
                <a:latin typeface="Arial" panose="020B0604020202020204" pitchFamily="34" charset="0"/>
                <a:cs typeface="+mj-cs"/>
              </a:rPr>
              <a:t>हुई</a:t>
            </a:r>
            <a:endParaRPr lang="en-US" sz="1800" dirty="0">
              <a:latin typeface="Arial" panose="020B0604020202020204" pitchFamily="34" charset="0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i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न्यूनतम 0.5 एकड़ रकवा में ड्रिप सिंचाई अपनाने वाले एकल कृषकों के लिए जल स्रोत के सृजन हेतु व्यक्तिगत नलकूप के अधिष्ठापन पर अधिकतम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₹ 40,000 (₹ 25,000 </a:t>
            </a:r>
            <a:r>
              <a:rPr lang="hi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बोरिंग एवं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₹ 15,000 </a:t>
            </a:r>
            <a:r>
              <a:rPr lang="hi-I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मोटर के लिए) अनुदान का प्रावधान है।</a:t>
            </a:r>
            <a:endParaRPr lang="en-US" sz="1800" b="1" dirty="0">
              <a:latin typeface="Arial" panose="020B0604020202020204" pitchFamily="34" charset="0"/>
              <a:cs typeface="+mj-cs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+mj-cs"/>
              </a:rPr>
              <a:t>Achievement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+mj-cs"/>
              </a:rPr>
              <a:t>Annual Target of Installation: 3250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+mj-cs"/>
              </a:rPr>
              <a:t>Work Order Issued: 697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+mj-cs"/>
              </a:rPr>
              <a:t>Achievement: Installations are in progress </a:t>
            </a:r>
          </a:p>
          <a:p>
            <a:pPr>
              <a:lnSpc>
                <a:spcPct val="100000"/>
              </a:lnSpc>
              <a:spcAft>
                <a:spcPts val="600"/>
              </a:spcAft>
              <a:buSzPct val="100000"/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255127521"/>
      </p:ext>
    </p:extLst>
  </p:cSld>
  <p:clrMapOvr>
    <a:masterClrMapping/>
  </p:clrMapOvr>
</p:sld>
</file>

<file path=ppt/theme/theme1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Aft>
            <a:spcPts val="600"/>
          </a:spcAft>
          <a:buSzPct val="100000"/>
          <a:defRPr sz="1600" dirty="0" err="1" smtClean="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 16x9 PowerPoint.potx" id="{D4DCA9A9-A671-44E4-915A-C83629F99A90}" vid="{6074E35A-D868-441C-8EFF-8DE4FA24430B}"/>
    </a:ext>
  </a:extLst>
</a:theme>
</file>

<file path=ppt/theme/theme2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ppt/theme/theme3.xml><?xml version="1.0" encoding="utf-8"?>
<a:theme xmlns:a="http://schemas.openxmlformats.org/drawingml/2006/main" name="PwC">
  <a:themeElements>
    <a:clrScheme name="PwC Color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D04A02"/>
      </a:accent1>
      <a:accent2>
        <a:srgbClr val="FFB600"/>
      </a:accent2>
      <a:accent3>
        <a:srgbClr val="E0301E"/>
      </a:accent3>
      <a:accent4>
        <a:srgbClr val="EB8C00"/>
      </a:accent4>
      <a:accent5>
        <a:srgbClr val="DB536A"/>
      </a:accent5>
      <a:accent6>
        <a:srgbClr val="464646"/>
      </a:accent6>
      <a:hlink>
        <a:srgbClr val="D04A02"/>
      </a:hlink>
      <a:folHlink>
        <a:srgbClr val="DB536A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PwC 16x9 PowerPoint</Template>
  <TotalTime>489</TotalTime>
  <Words>1039</Words>
  <Application>Microsoft Office PowerPoint</Application>
  <PresentationFormat>Widescreen</PresentationFormat>
  <Paragraphs>197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PwC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सूक्ष्म सिंचाई को बढ़ावा देने हेतु अन्य सहायक योजनाएं </vt:lpstr>
      <vt:lpstr>सामूहिक नलकूप योजना की उपलब्धि  </vt:lpstr>
      <vt:lpstr>ट्रेन्चिंग योजना की उपलब्धि </vt:lpstr>
      <vt:lpstr>BIHAR – A POTENTIAL STATE FOR MICRO-IRRIGATION</vt:lpstr>
      <vt:lpstr>BIHAR – A POTENTIAL STATE FOR MICRO-IRRIGATION</vt:lpstr>
      <vt:lpstr>BIHAR – A POTENTIAL STATE FOR MICRO-IRRIGATION</vt:lpstr>
      <vt:lpstr>Expectation from MI Companies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Anjaney Kumar</dc:creator>
  <cp:keywords/>
  <dc:description/>
  <cp:lastModifiedBy>Anjaney Kumar</cp:lastModifiedBy>
  <cp:revision>40</cp:revision>
  <dcterms:created xsi:type="dcterms:W3CDTF">2023-05-24T17:57:51Z</dcterms:created>
  <dcterms:modified xsi:type="dcterms:W3CDTF">2023-05-25T18:25:54Z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type">
    <vt:lpwstr>PwC16x9</vt:lpwstr>
  </property>
  <property fmtid="{D5CDD505-2E9C-101B-9397-08002B2CF9AE}" pid="3" name="TB template version">
    <vt:lpwstr>6</vt:lpwstr>
  </property>
  <property fmtid="{D5CDD505-2E9C-101B-9397-08002B2CF9AE}" pid="4" name="TB template release">
    <vt:lpwstr>4</vt:lpwstr>
  </property>
</Properties>
</file>