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638" r:id="rId2"/>
    <p:sldId id="312" r:id="rId3"/>
    <p:sldId id="569" r:id="rId4"/>
    <p:sldId id="647" r:id="rId5"/>
    <p:sldId id="648" r:id="rId6"/>
    <p:sldId id="646" r:id="rId7"/>
    <p:sldId id="598" r:id="rId8"/>
    <p:sldId id="608" r:id="rId9"/>
    <p:sldId id="630" r:id="rId10"/>
    <p:sldId id="615" r:id="rId11"/>
    <p:sldId id="623" r:id="rId12"/>
    <p:sldId id="628" r:id="rId13"/>
    <p:sldId id="617" r:id="rId14"/>
    <p:sldId id="634" r:id="rId15"/>
    <p:sldId id="619" r:id="rId16"/>
    <p:sldId id="616" r:id="rId17"/>
    <p:sldId id="624" r:id="rId18"/>
    <p:sldId id="649" r:id="rId19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FF"/>
    <a:srgbClr val="000099"/>
    <a:srgbClr val="CC0099"/>
    <a:srgbClr val="CCFF66"/>
    <a:srgbClr val="FF0000"/>
    <a:srgbClr val="D6009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8256" autoAdjust="0"/>
  </p:normalViewPr>
  <p:slideViewPr>
    <p:cSldViewPr>
      <p:cViewPr varScale="1">
        <p:scale>
          <a:sx n="72" d="100"/>
          <a:sy n="72" d="100"/>
        </p:scale>
        <p:origin x="13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99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590138038300771E-2"/>
          <c:y val="1.4570116235470566E-2"/>
          <c:w val="0.91719998541848946"/>
          <c:h val="0.85723340832395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Sheet2!$B$81</c:f>
              <c:strCache>
                <c:ptCount val="1"/>
                <c:pt idx="0">
                  <c:v>Phy (000, ha)</c:v>
                </c:pt>
              </c:strCache>
            </c:strRef>
          </c:tx>
          <c:spPr>
            <a:solidFill>
              <a:srgbClr val="CC00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99" b="0" i="0" u="none" strike="noStrike" kern="1200" baseline="0">
                    <a:solidFill>
                      <a:srgbClr val="CC00CC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Sheet2!$A$82:$A$106</c:f>
              <c:strCache>
                <c:ptCount val="25"/>
                <c:pt idx="0">
                  <c:v>1999-00</c:v>
                </c:pt>
                <c:pt idx="1">
                  <c:v>2000-01</c:v>
                </c:pt>
                <c:pt idx="2">
                  <c:v>2001-02</c:v>
                </c:pt>
                <c:pt idx="3">
                  <c:v>2002-03</c:v>
                </c:pt>
                <c:pt idx="4">
                  <c:v>2003-04</c:v>
                </c:pt>
                <c:pt idx="5">
                  <c:v>2004-05</c:v>
                </c:pt>
                <c:pt idx="6">
                  <c:v>2005-06</c:v>
                </c:pt>
                <c:pt idx="7">
                  <c:v>2006-07 </c:v>
                </c:pt>
                <c:pt idx="8">
                  <c:v>2007-08 </c:v>
                </c:pt>
                <c:pt idx="9">
                  <c:v>2008-09</c:v>
                </c:pt>
                <c:pt idx="10">
                  <c:v>2009-10</c:v>
                </c:pt>
                <c:pt idx="11">
                  <c:v>2010-11 </c:v>
                </c:pt>
                <c:pt idx="12">
                  <c:v>2011-12 </c:v>
                </c:pt>
                <c:pt idx="13">
                  <c:v>2012-13</c:v>
                </c:pt>
                <c:pt idx="14">
                  <c:v>2013-14</c:v>
                </c:pt>
                <c:pt idx="15">
                  <c:v>2014-15</c:v>
                </c:pt>
                <c:pt idx="16">
                  <c:v>2015-16</c:v>
                </c:pt>
                <c:pt idx="17">
                  <c:v>2016-17</c:v>
                </c:pt>
                <c:pt idx="18">
                  <c:v>2017-18</c:v>
                </c:pt>
                <c:pt idx="19">
                  <c:v>2018-19 </c:v>
                </c:pt>
                <c:pt idx="20">
                  <c:v>2019-20</c:v>
                </c:pt>
                <c:pt idx="21">
                  <c:v>2020-21</c:v>
                </c:pt>
                <c:pt idx="22">
                  <c:v>2021-22</c:v>
                </c:pt>
                <c:pt idx="23">
                  <c:v>2022-23</c:v>
                </c:pt>
                <c:pt idx="24">
                  <c:v>2023-24 AAP</c:v>
                </c:pt>
              </c:strCache>
            </c:strRef>
          </c:cat>
          <c:val>
            <c:numRef>
              <c:f>Sheet2!$B$82:$B$106</c:f>
              <c:numCache>
                <c:formatCode>0.00</c:formatCode>
                <c:ptCount val="25"/>
                <c:pt idx="0">
                  <c:v>16.797999999999998</c:v>
                </c:pt>
                <c:pt idx="1">
                  <c:v>20.427</c:v>
                </c:pt>
                <c:pt idx="2">
                  <c:v>25.297000000000001</c:v>
                </c:pt>
                <c:pt idx="3">
                  <c:v>13.95</c:v>
                </c:pt>
                <c:pt idx="4">
                  <c:v>18.007999999999999</c:v>
                </c:pt>
                <c:pt idx="5">
                  <c:v>14.366</c:v>
                </c:pt>
                <c:pt idx="6">
                  <c:v>56.174999999999997</c:v>
                </c:pt>
                <c:pt idx="7">
                  <c:v>70.234999999999999</c:v>
                </c:pt>
                <c:pt idx="8">
                  <c:v>73.674000000000007</c:v>
                </c:pt>
                <c:pt idx="9">
                  <c:v>77.728999999999999</c:v>
                </c:pt>
                <c:pt idx="10">
                  <c:v>95.555999999999997</c:v>
                </c:pt>
                <c:pt idx="11">
                  <c:v>147.61279000000002</c:v>
                </c:pt>
                <c:pt idx="12">
                  <c:v>157.602</c:v>
                </c:pt>
                <c:pt idx="13">
                  <c:v>80.534800000000004</c:v>
                </c:pt>
                <c:pt idx="14">
                  <c:v>63.511389999999999</c:v>
                </c:pt>
                <c:pt idx="15">
                  <c:v>47.330739999999999</c:v>
                </c:pt>
                <c:pt idx="16">
                  <c:v>43.307839999999999</c:v>
                </c:pt>
                <c:pt idx="17">
                  <c:v>47.650836000000005</c:v>
                </c:pt>
                <c:pt idx="18">
                  <c:v>48.904246660000005</c:v>
                </c:pt>
                <c:pt idx="19">
                  <c:v>53.981999999999999</c:v>
                </c:pt>
                <c:pt idx="20">
                  <c:v>58.572709999999994</c:v>
                </c:pt>
                <c:pt idx="21">
                  <c:v>69.19</c:v>
                </c:pt>
                <c:pt idx="22">
                  <c:v>93.03</c:v>
                </c:pt>
                <c:pt idx="23">
                  <c:v>191</c:v>
                </c:pt>
                <c:pt idx="24">
                  <c:v>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8E-4BAE-99DA-A65119CE9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3905279"/>
        <c:axId val="1"/>
      </c:barChart>
      <c:catAx>
        <c:axId val="1713905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99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99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3905279"/>
        <c:crosses val="autoZero"/>
        <c:crossBetween val="between"/>
      </c:valAx>
      <c:spPr>
        <a:noFill/>
        <a:ln w="25373">
          <a:noFill/>
        </a:ln>
      </c:spPr>
    </c:plotArea>
    <c:plotVisOnly val="1"/>
    <c:dispBlanksAs val="gap"/>
    <c:showDLblsOverMax val="0"/>
  </c:chart>
  <c:spPr>
    <a:solidFill>
      <a:srgbClr val="FFFF00"/>
    </a:solidFill>
    <a:ln w="951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98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00856732531076"/>
          <c:y val="0.19560734136174154"/>
          <c:w val="0.85219685039370074"/>
          <c:h val="0.71523950131233593"/>
        </c:manualLayout>
      </c:layout>
      <c:lineChart>
        <c:grouping val="standard"/>
        <c:varyColors val="0"/>
        <c:ser>
          <c:idx val="0"/>
          <c:order val="0"/>
          <c:tx>
            <c:strRef>
              <c:f>Compare!$B$12</c:f>
              <c:strCache>
                <c:ptCount val="1"/>
                <c:pt idx="0">
                  <c:v>MI Growth</c:v>
                </c:pt>
              </c:strCache>
            </c:strRef>
          </c:tx>
          <c:spPr>
            <a:ln w="34887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99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Compare!$A$13:$A$18</c:f>
              <c:strCache>
                <c:ptCount val="5"/>
                <c:pt idx="0">
                  <c:v>2018-19 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</c:strCache>
            </c:strRef>
          </c:cat>
          <c:val>
            <c:numRef>
              <c:f>Compare!$B$13:$B$18</c:f>
              <c:numCache>
                <c:formatCode>0</c:formatCode>
                <c:ptCount val="5"/>
                <c:pt idx="0">
                  <c:v>53982</c:v>
                </c:pt>
                <c:pt idx="1">
                  <c:v>58572.709999999992</c:v>
                </c:pt>
                <c:pt idx="2">
                  <c:v>69190</c:v>
                </c:pt>
                <c:pt idx="3">
                  <c:v>93030</c:v>
                </c:pt>
                <c:pt idx="4">
                  <c:v>191004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E5-4C72-857B-C7EAEC205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1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713898623"/>
        <c:axId val="1"/>
      </c:lineChart>
      <c:catAx>
        <c:axId val="1713898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686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99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99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3898623"/>
        <c:crosses val="autoZero"/>
        <c:crossBetween val="between"/>
      </c:valAx>
      <c:spPr>
        <a:noFill/>
        <a:ln w="25373">
          <a:noFill/>
        </a:ln>
      </c:spPr>
    </c:plotArea>
    <c:plotVisOnly val="1"/>
    <c:dispBlanksAs val="gap"/>
    <c:showDLblsOverMax val="0"/>
  </c:chart>
  <c:spPr>
    <a:solidFill>
      <a:schemeClr val="accent1"/>
    </a:solidFill>
    <a:ln w="951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Char char="•"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Char char="•"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Tx/>
              <a:buChar char="•"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Char char="•"/>
              <a:defRPr sz="1200"/>
            </a:lvl1pPr>
          </a:lstStyle>
          <a:p>
            <a:fld id="{1B4FED4C-C037-41A4-BE9A-B40543C9A2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Char char="•"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Char char="•"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102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Tx/>
              <a:buChar char="•"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Char char="•"/>
              <a:defRPr sz="1200"/>
            </a:lvl1pPr>
          </a:lstStyle>
          <a:p>
            <a:fld id="{EA326FBA-95D6-4DE6-86FA-9C6CB73F8E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DF33AA-375B-4BC8-B4CD-BC97767C1A0E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438650"/>
            <a:ext cx="5165725" cy="420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Climate varies from arid to humid.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Aravali mountain range divides the state diagonally.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Western part is arid.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Indira Gandhi canal has dawned an era of prosperity in western Rajasthan.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D2456-DD6D-421B-AFBD-C6A30FA602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660360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14EBE-9A7F-423D-A9E8-10C92CBEE4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078151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076C9-9014-410A-A743-B3242959B2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151513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3BD18-A4C8-46C3-BFF1-80E71C568C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124907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51F75-DFD0-46AD-BE59-EA9FE5050D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296062"/>
      </p:ext>
    </p:extLst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783FB-CD34-4E64-9BC9-39B566AAA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780157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96EA69-49C4-4953-B908-7C57C6EE4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56034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880A8-32E3-4CBD-A7C1-157556868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137105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A3B81-1ED6-4055-A001-959FA42C6C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358021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23C5C-1E5C-4F95-A004-C97134A272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136780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46C5D-4171-4D16-9BB8-4438844766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512139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5700F-4F8B-4011-A96C-4CC6BD58E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632887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86719B-25EB-4F1F-8695-16301B36DD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524289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2A208-3B24-4A9C-A804-811B0A2C5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26880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B45154A2-A7C1-4F44-9C7F-107D1B8DE8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drive/folders/1UNU1fVdvYrz7Lvv584Z5JXe65uc34vFX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PDMC%20Rajsthan\Horticulture%20Department_3.mp4" TargetMode="External"/><Relationship Id="rId1" Type="http://schemas.microsoft.com/office/2007/relationships/media" Target="file:///D:\PDMC%20Rajsthan\Horticulture%20Department_3.mp4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u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448800" cy="698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52400" y="1128713"/>
            <a:ext cx="9296400" cy="495617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Welcome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PDMC: Micro Irrigation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31.05.2023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6334125"/>
            <a:ext cx="8610600" cy="52387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Department of Horticulture Government of Rajasthan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2005852"/>
            <a:ext cx="1085850" cy="2027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20000" cy="6096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strategy</a:t>
            </a:r>
            <a:endParaRPr lang="en-I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43000"/>
            <a:ext cx="7620000" cy="5715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Convergence</a:t>
            </a:r>
          </a:p>
          <a:p>
            <a:pPr>
              <a:buFontTx/>
              <a:buNone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integrated compulsorily with NHM (orchards, WHS), Solar Pumping program, Agri. Farm Ponds/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Diggies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Departmental Schemes- Atal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Bhujal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Yojana, RWSLIP (JICA)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endParaRPr lang="en-US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Supply Network</a:t>
            </a:r>
          </a:p>
          <a:p>
            <a:pPr>
              <a:buFontTx/>
              <a:buNone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Manufacturer-176,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Authorised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dealers-10k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endParaRPr lang="en-US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to End Digitization: </a:t>
            </a:r>
            <a:r>
              <a:rPr lang="en-US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Rajkisan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Saathi Portal</a:t>
            </a:r>
          </a:p>
          <a:p>
            <a:pPr>
              <a:buFontTx/>
              <a:buNone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Dedicated portal for Agriculture and allied schemes</a:t>
            </a:r>
          </a:p>
          <a:p>
            <a:pPr>
              <a:buFontTx/>
              <a:buNone/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Janadhar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SSO based authentication</a:t>
            </a:r>
          </a:p>
          <a:p>
            <a:pPr>
              <a:buFontTx/>
              <a:buNone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sanctions, verifications and payments</a:t>
            </a:r>
          </a:p>
          <a:p>
            <a:pPr>
              <a:buFontTx/>
              <a:buNone/>
              <a:defRPr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Campaigns</a:t>
            </a:r>
          </a:p>
          <a:p>
            <a:pPr>
              <a:buFontTx/>
              <a:buNone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campaign (16 Aug to 30 Sept. 2022) 855 events, 2.30 lac applications </a:t>
            </a:r>
          </a:p>
          <a:p>
            <a:pPr>
              <a:buFontTx/>
              <a:buNone/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Prashasan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Gaon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sangh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involvement of Policy makers </a:t>
            </a:r>
          </a:p>
          <a:p>
            <a:pPr>
              <a:buFontTx/>
              <a:buNone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endParaRPr lang="en-IN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7" descr="C:\Users\Rajendra\Downloads\WhatsApp_Image_2022-09-22_at_5.59.17_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5987" y="2895600"/>
            <a:ext cx="2602698" cy="1958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73688"/>
            <a:ext cx="251142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Rajendra\Desktop\C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087070"/>
            <a:ext cx="3276600" cy="3568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28600" y="115888"/>
            <a:ext cx="8686800" cy="293211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Micro Irrigation: The State Priority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2000" b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Agriculture Budget Rajasthan 2022-23 provided the first priority to Micro Irrigation and announced 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IN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IN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Rajasthan Micro Irrigation Mission</a:t>
            </a: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676400"/>
          <a:ext cx="8686800" cy="4608513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8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3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56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298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Year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BA No.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Brief of BA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Area (</a:t>
                      </a:r>
                      <a:r>
                        <a:rPr lang="en-IN" sz="1500" b="1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lac</a:t>
                      </a:r>
                      <a:r>
                        <a:rPr lang="en-IN" sz="15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 ha)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Beneficiary (</a:t>
                      </a:r>
                      <a:r>
                        <a:rPr lang="en-IN" sz="1500" b="1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lac</a:t>
                      </a:r>
                      <a:r>
                        <a:rPr lang="en-IN" sz="15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 Nos.)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Amount (Rs. Cr)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28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2019-20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21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Fertigation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, Automation, Foliar Fertilization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2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2020-21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34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Additional area under MI (Drip, Sprinkler)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500" b="0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0.30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500" b="0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91.00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78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120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Priority of electric connection for drip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2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2021-22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70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Krishak Kalyan Kosh: Sprinkler &amp; Mini Sprinkler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1.20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10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71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Additional area under MI (Drip, Sprinkler) &amp; promotion of fertigation/ Automation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4.30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732.00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78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2022-23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Agriculture Budget </a:t>
                      </a:r>
                      <a:r>
                        <a:rPr lang="en-IN" sz="1500" b="0" i="0" u="none" strike="noStrike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(separate)</a:t>
                      </a:r>
                      <a:endParaRPr lang="en-IN" sz="15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28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133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Rajasthan Micro Irrigation Mission </a:t>
                      </a:r>
                      <a:r>
                        <a:rPr lang="en-IN" sz="1500" b="0" i="0" u="none" strike="noStrike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(Announced)</a:t>
                      </a:r>
                      <a:endParaRPr lang="en-IN" sz="15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500" b="0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5.00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500" b="0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2700.00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28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I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Drip/ Sprinkler promotion 3 yr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500" b="0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4.00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500" b="0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1705.00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78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III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CoE Micro Irrigation 7 Div HQ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500" b="0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35.00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28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2023-24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166-1-V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Complete coverage of  25 Blocks/ clusters under MI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275.00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28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Reply 60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New generation technology- Auto sensors &amp; Fertigation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0.10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328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Reply 69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Dholpur Lift Irrigation: Micro Irrigation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0.29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0.15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177.00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578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MIF- Rs. 765 </a:t>
                      </a:r>
                      <a:r>
                        <a:rPr lang="en-IN" sz="1500" b="0" i="0" u="none" strike="noStrike" dirty="0" err="1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cr</a:t>
                      </a:r>
                      <a:r>
                        <a:rPr lang="en-IN" sz="1500" b="0" i="0" u="none" strike="noStrike" dirty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 (Rs.1922 </a:t>
                      </a:r>
                      <a:r>
                        <a:rPr lang="en-IN" sz="1500" b="0" i="0" u="none" strike="noStrike" dirty="0" err="1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cr</a:t>
                      </a:r>
                      <a:r>
                        <a:rPr lang="en-IN" sz="1500" b="0" i="0" u="none" strike="noStrike" dirty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 Project cost)</a:t>
                      </a:r>
                    </a:p>
                  </a:txBody>
                  <a:tcPr marL="7193" marR="7193" marT="7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6481" name="Picture 5" descr="s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0"/>
            <a:ext cx="20193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76200"/>
            <a:ext cx="8686800" cy="123825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Micro Irrigation: The State Priority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Brief of 5 year Budget Announcements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strategy</a:t>
            </a:r>
            <a:endParaRPr lang="en-I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7620000" cy="4648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 of technologies</a:t>
            </a:r>
          </a:p>
          <a:p>
            <a:pPr>
              <a:buFontTx/>
              <a:buNone/>
              <a:defRPr/>
            </a:pP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synergize the program state govt. has made special initiative on:</a:t>
            </a:r>
          </a:p>
          <a:p>
            <a:pPr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Fertigation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Automation Program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Foliar Fertilization Program</a:t>
            </a:r>
          </a:p>
          <a:p>
            <a:pPr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Tx/>
              <a:buNone/>
              <a:defRPr/>
            </a:pPr>
            <a:r>
              <a:rPr lang="en-IN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of Excellence for MI</a:t>
            </a:r>
          </a:p>
          <a:p>
            <a:pPr algn="just">
              <a:defRPr/>
            </a:pPr>
            <a:endParaRPr lang="en-IN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just">
              <a:defRPr/>
            </a:pPr>
            <a:r>
              <a:rPr lang="e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innovation &amp; technical back- </a:t>
            </a:r>
            <a:r>
              <a:rPr lang="en-IN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CoE</a:t>
            </a:r>
            <a:r>
              <a:rPr lang="e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Micro Irrigation at all 7 divisions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7" descr="IMG_15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830" y="152400"/>
            <a:ext cx="266617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46713"/>
            <a:ext cx="2093913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2049463"/>
            <a:ext cx="8077200" cy="2370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I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Single factor affecting the movement</a:t>
            </a:r>
          </a:p>
          <a:p>
            <a:pPr algn="just">
              <a:defRPr/>
            </a:pPr>
            <a:endParaRPr lang="en-IN" sz="9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just">
              <a:defRPr/>
            </a:pPr>
            <a:r>
              <a:rPr lang="en-IN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Payment cycle</a:t>
            </a:r>
          </a:p>
          <a:p>
            <a:pPr algn="just">
              <a:buFontTx/>
              <a:buChar char="•"/>
              <a:defRPr/>
            </a:pPr>
            <a:endParaRPr lang="en-IN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just">
              <a:defRPr/>
            </a:pPr>
            <a:r>
              <a:rPr lang="en-I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Deviation proposed in existing guidelines </a:t>
            </a:r>
          </a:p>
          <a:p>
            <a:pPr algn="just">
              <a:defRPr/>
            </a:pPr>
            <a:endParaRPr lang="en-IN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Periodic revision of Unit costs.</a:t>
            </a:r>
            <a:endParaRPr lang="en-IN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IN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BOQ  updates for drip and sprinkler.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Drip spacing of 1.0 x 0.30</a:t>
            </a:r>
            <a:r>
              <a:rPr lang="en-IN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IN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</a:t>
            </a:r>
            <a:r>
              <a:rPr lang="en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utomation </a:t>
            </a:r>
            <a:r>
              <a:rPr lang="en-IN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and fertigation.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1625" y="609600"/>
            <a:ext cx="12223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Issues:</a:t>
            </a:r>
            <a:endParaRPr lang="en-U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6225" y="304800"/>
            <a:ext cx="85344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Success Story: Complete Saturated Village</a:t>
            </a:r>
            <a:endParaRPr lang="en-IN" dirty="0">
              <a:latin typeface="+mj-lt"/>
            </a:endParaRPr>
          </a:p>
        </p:txBody>
      </p:sp>
      <p:pic>
        <p:nvPicPr>
          <p:cNvPr id="17412" name="Picture 4" descr="C:\Users\Rajendra\Desktop\IMG-20230224-WA0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46482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906" y="3401930"/>
            <a:ext cx="4608094" cy="3456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33400" y="990600"/>
            <a:ext cx="8305800" cy="4108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lnSpc>
                <a:spcPct val="150000"/>
              </a:lnSpc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Success Story-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Begas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Basedi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Cluster,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Bagru-Dudu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Jaipur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 marL="457200" indent="-457200" algn="ctr">
              <a:lnSpc>
                <a:spcPct val="150000"/>
              </a:lnSpc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(Known to be Mini Israel)</a:t>
            </a:r>
          </a:p>
          <a:p>
            <a:pPr marL="457200" indent="-457200" algn="just">
              <a:lnSpc>
                <a:spcPct val="150000"/>
              </a:lnSpc>
              <a:defRPr/>
            </a:pPr>
            <a:r>
              <a:rPr lang="en-US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Micro Irrigation dovetailed with hi-tech horticulture activities</a:t>
            </a:r>
          </a:p>
          <a:p>
            <a:pPr marL="457200" indent="-457200" algn="just">
              <a:lnSpc>
                <a:spcPct val="150000"/>
              </a:lnSpc>
              <a:defRPr/>
            </a:pPr>
            <a:r>
              <a:rPr lang="en-US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More than 300 Poly houses mostly combined with farm ponds</a:t>
            </a:r>
          </a:p>
          <a:p>
            <a:pPr marL="457200" indent="-457200" algn="just">
              <a:lnSpc>
                <a:spcPct val="150000"/>
              </a:lnSpc>
              <a:defRPr/>
            </a:pPr>
            <a:r>
              <a:rPr lang="en-US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Successful Models: </a:t>
            </a:r>
          </a:p>
          <a:p>
            <a:pPr marL="457200" indent="-457200" algn="just">
              <a:lnSpc>
                <a:spcPct val="150000"/>
              </a:lnSpc>
              <a:defRPr/>
            </a:pPr>
            <a:r>
              <a:rPr lang="en-US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1. Poly houses (cucumber) + Farm Ponds + Micro Irrigation+ </a:t>
            </a:r>
            <a:r>
              <a:rPr lang="en-US" sz="1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Fertigation</a:t>
            </a:r>
            <a:endParaRPr lang="en-US" sz="1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 algn="just">
              <a:lnSpc>
                <a:spcPct val="150000"/>
              </a:lnSpc>
              <a:defRPr/>
            </a:pPr>
            <a:r>
              <a:rPr lang="en-US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2. Vegetables + Mulching/ low tunnels + Micro Irrigation + </a:t>
            </a:r>
            <a:r>
              <a:rPr lang="en-US" sz="1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Fertigation</a:t>
            </a:r>
            <a:endParaRPr lang="en-US" sz="1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 algn="just">
              <a:lnSpc>
                <a:spcPct val="150000"/>
              </a:lnSpc>
              <a:defRPr/>
            </a:pPr>
            <a:r>
              <a:rPr lang="en-US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3. Water melon + Low tunnel+ Drip Irrigation + </a:t>
            </a:r>
            <a:r>
              <a:rPr lang="en-US" sz="1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Fertigation</a:t>
            </a:r>
            <a:endParaRPr lang="en-US" sz="1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 algn="just">
              <a:lnSpc>
                <a:spcPct val="150000"/>
              </a:lnSpc>
              <a:defRPr/>
            </a:pPr>
            <a:r>
              <a:rPr lang="en-US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4. Mini Sprinklers + Pea/ Ground nut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IN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6662738"/>
            <a:ext cx="4649788" cy="257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N" sz="1050" u="sng" kern="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https://drive.google.com/drive/folders/1UNU1fVdvYrz7Lvv584Z5JXe65uc34vFX</a:t>
            </a:r>
            <a:endParaRPr lang="en-IN" sz="105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Replication of the success model</a:t>
            </a:r>
            <a:endParaRPr lang="en-I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7620000" cy="4648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 Irrigation Fund (MIF)- 3 yr</a:t>
            </a:r>
          </a:p>
          <a:p>
            <a:pPr>
              <a:buFontTx/>
              <a:buNone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Proposals                1922 cr.</a:t>
            </a:r>
          </a:p>
          <a:p>
            <a:pPr>
              <a:buFontTx/>
              <a:buNone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MIF funds                             765 cr.</a:t>
            </a:r>
          </a:p>
          <a:p>
            <a:pPr>
              <a:buFontTx/>
              <a:buNone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Area                    4.29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 </a:t>
            </a:r>
          </a:p>
          <a:p>
            <a:pPr>
              <a:buFontTx/>
              <a:buNone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coverage in 25 clusters-  	1 </a:t>
            </a: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ha, </a:t>
            </a:r>
          </a:p>
          <a:p>
            <a:pPr>
              <a:buFontTx/>
              <a:buNone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Top up assistance – 		3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ha, </a:t>
            </a:r>
          </a:p>
          <a:p>
            <a:pPr>
              <a:buFontTx/>
              <a:buNone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Dholpur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lift canal- 		0.29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</a:t>
            </a:r>
          </a:p>
          <a:p>
            <a:pPr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on dark zones/ severely affected ground water clusters</a:t>
            </a:r>
          </a:p>
          <a:p>
            <a:pPr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Participation at GP level by nominating AWA (Agri. Water Ambassadors) and incentivize the on MI coverage basis</a:t>
            </a:r>
          </a:p>
          <a:p>
            <a:pPr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provisions for training and technical strengthening</a:t>
            </a:r>
          </a:p>
          <a:p>
            <a:pPr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Dedicated professionals to be placed at cluster and district level for monitoring and execution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Rajendra\Downloads\IMG-20230331-WA0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1905000" y="609600"/>
            <a:ext cx="5257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THANK YOU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orticulture Department_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4803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458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-14288" y="381000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</a:pP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715000" y="2047875"/>
            <a:ext cx="32004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80000"/>
              </a:lnSpc>
            </a:pPr>
            <a:endParaRPr lang="en-US" altLang="en-US" sz="2800">
              <a:solidFill>
                <a:srgbClr val="0033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43000" y="4267200"/>
            <a:ext cx="4114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Well &amp; Tube Well </a:t>
            </a:r>
            <a:r>
              <a:rPr lang="en-US" sz="16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Irrig</a:t>
            </a:r>
            <a:r>
              <a:rPr lang="en-US" sz="1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Area       :    73%</a:t>
            </a:r>
          </a:p>
          <a:p>
            <a:pPr algn="just">
              <a:defRPr/>
            </a:pPr>
            <a:r>
              <a:rPr lang="en-US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Canal Irrigated Area                     :   26%</a:t>
            </a:r>
          </a:p>
          <a:p>
            <a:pPr algn="just">
              <a:defRPr/>
            </a:pPr>
            <a:r>
              <a:rPr lang="en-US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Water share for irrigation              :     &gt;85%</a:t>
            </a:r>
          </a:p>
          <a:p>
            <a:pPr algn="just">
              <a:defRPr/>
            </a:pPr>
            <a:r>
              <a:rPr lang="en-US" sz="1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Irrigation efficiency (Sandy soils) :  25-40%</a:t>
            </a:r>
          </a:p>
        </p:txBody>
      </p:sp>
      <p:sp>
        <p:nvSpPr>
          <p:cNvPr id="1053" name="Rectangle 7"/>
          <p:cNvSpPr>
            <a:spLocks noChangeArrowheads="1"/>
          </p:cNvSpPr>
          <p:nvPr/>
        </p:nvSpPr>
        <p:spPr bwMode="auto">
          <a:xfrm>
            <a:off x="1143000" y="990600"/>
            <a:ext cx="426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State Micro Irrigation scenario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054" name="Rectangle 9"/>
          <p:cNvSpPr>
            <a:spLocks noChangeArrowheads="1"/>
          </p:cNvSpPr>
          <p:nvPr/>
        </p:nvSpPr>
        <p:spPr bwMode="auto">
          <a:xfrm>
            <a:off x="1143000" y="5664200"/>
            <a:ext cx="518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en-US" sz="1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Rajasthan stands : </a:t>
            </a:r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Country’s major stake in area coverage under Sprinkler.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3000" y="1752600"/>
            <a:ext cx="5791200" cy="224631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Country’s area 10.5 % while water resource 1.1 %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Net cultivated area 		181.69 </a:t>
            </a:r>
            <a:r>
              <a:rPr lang="en-US" sz="20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lac</a:t>
            </a: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ha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Net irrigated area 	   	82.57 </a:t>
            </a:r>
            <a:r>
              <a:rPr lang="en-US" sz="20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lac</a:t>
            </a: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ha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Area under Micro Irrigation 	18.00 lac ha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Potential for Micro Irrigation 	64.57 lac ha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91338" y="4662488"/>
            <a:ext cx="1643062" cy="1357312"/>
            <a:chOff x="2688" y="1007"/>
            <a:chExt cx="1392" cy="1633"/>
          </a:xfrm>
        </p:grpSpPr>
        <p:sp>
          <p:nvSpPr>
            <p:cNvPr id="7177" name="Freeform 4"/>
            <p:cNvSpPr>
              <a:spLocks/>
            </p:cNvSpPr>
            <p:nvPr/>
          </p:nvSpPr>
          <p:spPr bwMode="auto">
            <a:xfrm rot="-653040">
              <a:off x="3360" y="1296"/>
              <a:ext cx="720" cy="312"/>
            </a:xfrm>
            <a:custGeom>
              <a:avLst/>
              <a:gdLst>
                <a:gd name="T0" fmla="*/ 1 w 1176"/>
                <a:gd name="T1" fmla="*/ 1 h 552"/>
                <a:gd name="T2" fmla="*/ 1 w 1176"/>
                <a:gd name="T3" fmla="*/ 1 h 552"/>
                <a:gd name="T4" fmla="*/ 1 w 1176"/>
                <a:gd name="T5" fmla="*/ 1 h 552"/>
                <a:gd name="T6" fmla="*/ 1 w 1176"/>
                <a:gd name="T7" fmla="*/ 1 h 552"/>
                <a:gd name="T8" fmla="*/ 1 w 1176"/>
                <a:gd name="T9" fmla="*/ 1 h 552"/>
                <a:gd name="T10" fmla="*/ 1 w 1176"/>
                <a:gd name="T11" fmla="*/ 1 h 552"/>
                <a:gd name="T12" fmla="*/ 1 w 1176"/>
                <a:gd name="T13" fmla="*/ 1 h 552"/>
                <a:gd name="T14" fmla="*/ 1 w 1176"/>
                <a:gd name="T15" fmla="*/ 1 h 552"/>
                <a:gd name="T16" fmla="*/ 1 w 1176"/>
                <a:gd name="T17" fmla="*/ 1 h 552"/>
                <a:gd name="T18" fmla="*/ 1 w 1176"/>
                <a:gd name="T19" fmla="*/ 1 h 552"/>
                <a:gd name="T20" fmla="*/ 1 w 1176"/>
                <a:gd name="T21" fmla="*/ 1 h 552"/>
                <a:gd name="T22" fmla="*/ 1 w 1176"/>
                <a:gd name="T23" fmla="*/ 1 h 552"/>
                <a:gd name="T24" fmla="*/ 1 w 1176"/>
                <a:gd name="T25" fmla="*/ 1 h 552"/>
                <a:gd name="T26" fmla="*/ 1 w 1176"/>
                <a:gd name="T27" fmla="*/ 1 h 5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76"/>
                <a:gd name="T43" fmla="*/ 0 h 552"/>
                <a:gd name="T44" fmla="*/ 1176 w 1176"/>
                <a:gd name="T45" fmla="*/ 552 h 5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76" h="552">
                  <a:moveTo>
                    <a:pt x="24" y="552"/>
                  </a:moveTo>
                  <a:cubicBezTo>
                    <a:pt x="12" y="536"/>
                    <a:pt x="0" y="520"/>
                    <a:pt x="24" y="504"/>
                  </a:cubicBezTo>
                  <a:cubicBezTo>
                    <a:pt x="48" y="488"/>
                    <a:pt x="112" y="512"/>
                    <a:pt x="168" y="456"/>
                  </a:cubicBezTo>
                  <a:cubicBezTo>
                    <a:pt x="224" y="400"/>
                    <a:pt x="264" y="240"/>
                    <a:pt x="360" y="168"/>
                  </a:cubicBezTo>
                  <a:cubicBezTo>
                    <a:pt x="456" y="96"/>
                    <a:pt x="624" y="48"/>
                    <a:pt x="744" y="24"/>
                  </a:cubicBezTo>
                  <a:cubicBezTo>
                    <a:pt x="864" y="0"/>
                    <a:pt x="1008" y="24"/>
                    <a:pt x="1080" y="24"/>
                  </a:cubicBezTo>
                  <a:cubicBezTo>
                    <a:pt x="1152" y="24"/>
                    <a:pt x="1176" y="16"/>
                    <a:pt x="1176" y="24"/>
                  </a:cubicBezTo>
                  <a:cubicBezTo>
                    <a:pt x="1176" y="32"/>
                    <a:pt x="1120" y="24"/>
                    <a:pt x="1080" y="72"/>
                  </a:cubicBezTo>
                  <a:cubicBezTo>
                    <a:pt x="1040" y="120"/>
                    <a:pt x="1000" y="240"/>
                    <a:pt x="936" y="312"/>
                  </a:cubicBezTo>
                  <a:cubicBezTo>
                    <a:pt x="872" y="384"/>
                    <a:pt x="784" y="472"/>
                    <a:pt x="696" y="504"/>
                  </a:cubicBezTo>
                  <a:cubicBezTo>
                    <a:pt x="608" y="536"/>
                    <a:pt x="488" y="512"/>
                    <a:pt x="408" y="504"/>
                  </a:cubicBezTo>
                  <a:cubicBezTo>
                    <a:pt x="328" y="496"/>
                    <a:pt x="280" y="456"/>
                    <a:pt x="216" y="456"/>
                  </a:cubicBezTo>
                  <a:cubicBezTo>
                    <a:pt x="152" y="456"/>
                    <a:pt x="48" y="496"/>
                    <a:pt x="24" y="504"/>
                  </a:cubicBezTo>
                  <a:cubicBezTo>
                    <a:pt x="0" y="512"/>
                    <a:pt x="36" y="508"/>
                    <a:pt x="72" y="504"/>
                  </a:cubicBezTo>
                </a:path>
              </a:pathLst>
            </a:custGeom>
            <a:gradFill rotWithShape="0">
              <a:gsLst>
                <a:gs pos="0">
                  <a:srgbClr val="33CC33"/>
                </a:gs>
                <a:gs pos="100000">
                  <a:srgbClr val="CCFF66"/>
                </a:gs>
              </a:gsLst>
              <a:lin ang="2700000" scaled="1"/>
            </a:gradFill>
            <a:ln w="12700" cap="rnd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" name="Freeform 5"/>
            <p:cNvSpPr>
              <a:spLocks/>
            </p:cNvSpPr>
            <p:nvPr/>
          </p:nvSpPr>
          <p:spPr bwMode="auto">
            <a:xfrm rot="-8143707">
              <a:off x="2688" y="1356"/>
              <a:ext cx="720" cy="312"/>
            </a:xfrm>
            <a:custGeom>
              <a:avLst/>
              <a:gdLst>
                <a:gd name="T0" fmla="*/ 1 w 1176"/>
                <a:gd name="T1" fmla="*/ 1 h 552"/>
                <a:gd name="T2" fmla="*/ 1 w 1176"/>
                <a:gd name="T3" fmla="*/ 1 h 552"/>
                <a:gd name="T4" fmla="*/ 1 w 1176"/>
                <a:gd name="T5" fmla="*/ 1 h 552"/>
                <a:gd name="T6" fmla="*/ 1 w 1176"/>
                <a:gd name="T7" fmla="*/ 1 h 552"/>
                <a:gd name="T8" fmla="*/ 1 w 1176"/>
                <a:gd name="T9" fmla="*/ 1 h 552"/>
                <a:gd name="T10" fmla="*/ 1 w 1176"/>
                <a:gd name="T11" fmla="*/ 1 h 552"/>
                <a:gd name="T12" fmla="*/ 1 w 1176"/>
                <a:gd name="T13" fmla="*/ 1 h 552"/>
                <a:gd name="T14" fmla="*/ 1 w 1176"/>
                <a:gd name="T15" fmla="*/ 1 h 552"/>
                <a:gd name="T16" fmla="*/ 1 w 1176"/>
                <a:gd name="T17" fmla="*/ 1 h 552"/>
                <a:gd name="T18" fmla="*/ 1 w 1176"/>
                <a:gd name="T19" fmla="*/ 1 h 552"/>
                <a:gd name="T20" fmla="*/ 1 w 1176"/>
                <a:gd name="T21" fmla="*/ 1 h 552"/>
                <a:gd name="T22" fmla="*/ 1 w 1176"/>
                <a:gd name="T23" fmla="*/ 1 h 552"/>
                <a:gd name="T24" fmla="*/ 1 w 1176"/>
                <a:gd name="T25" fmla="*/ 1 h 552"/>
                <a:gd name="T26" fmla="*/ 1 w 1176"/>
                <a:gd name="T27" fmla="*/ 1 h 5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76"/>
                <a:gd name="T43" fmla="*/ 0 h 552"/>
                <a:gd name="T44" fmla="*/ 1176 w 1176"/>
                <a:gd name="T45" fmla="*/ 552 h 5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76" h="552">
                  <a:moveTo>
                    <a:pt x="24" y="552"/>
                  </a:moveTo>
                  <a:cubicBezTo>
                    <a:pt x="12" y="536"/>
                    <a:pt x="0" y="520"/>
                    <a:pt x="24" y="504"/>
                  </a:cubicBezTo>
                  <a:cubicBezTo>
                    <a:pt x="48" y="488"/>
                    <a:pt x="112" y="512"/>
                    <a:pt x="168" y="456"/>
                  </a:cubicBezTo>
                  <a:cubicBezTo>
                    <a:pt x="224" y="400"/>
                    <a:pt x="264" y="240"/>
                    <a:pt x="360" y="168"/>
                  </a:cubicBezTo>
                  <a:cubicBezTo>
                    <a:pt x="456" y="96"/>
                    <a:pt x="624" y="48"/>
                    <a:pt x="744" y="24"/>
                  </a:cubicBezTo>
                  <a:cubicBezTo>
                    <a:pt x="864" y="0"/>
                    <a:pt x="1008" y="24"/>
                    <a:pt x="1080" y="24"/>
                  </a:cubicBezTo>
                  <a:cubicBezTo>
                    <a:pt x="1152" y="24"/>
                    <a:pt x="1176" y="16"/>
                    <a:pt x="1176" y="24"/>
                  </a:cubicBezTo>
                  <a:cubicBezTo>
                    <a:pt x="1176" y="32"/>
                    <a:pt x="1120" y="24"/>
                    <a:pt x="1080" y="72"/>
                  </a:cubicBezTo>
                  <a:cubicBezTo>
                    <a:pt x="1040" y="120"/>
                    <a:pt x="1000" y="240"/>
                    <a:pt x="936" y="312"/>
                  </a:cubicBezTo>
                  <a:cubicBezTo>
                    <a:pt x="872" y="384"/>
                    <a:pt x="784" y="472"/>
                    <a:pt x="696" y="504"/>
                  </a:cubicBezTo>
                  <a:cubicBezTo>
                    <a:pt x="608" y="536"/>
                    <a:pt x="488" y="512"/>
                    <a:pt x="408" y="504"/>
                  </a:cubicBezTo>
                  <a:cubicBezTo>
                    <a:pt x="328" y="496"/>
                    <a:pt x="280" y="456"/>
                    <a:pt x="216" y="456"/>
                  </a:cubicBezTo>
                  <a:cubicBezTo>
                    <a:pt x="152" y="456"/>
                    <a:pt x="48" y="496"/>
                    <a:pt x="24" y="504"/>
                  </a:cubicBezTo>
                  <a:cubicBezTo>
                    <a:pt x="0" y="512"/>
                    <a:pt x="36" y="508"/>
                    <a:pt x="72" y="504"/>
                  </a:cubicBezTo>
                </a:path>
              </a:pathLst>
            </a:custGeom>
            <a:gradFill rotWithShape="0">
              <a:gsLst>
                <a:gs pos="0">
                  <a:srgbClr val="33CC33"/>
                </a:gs>
                <a:gs pos="100000">
                  <a:srgbClr val="CCFF66"/>
                </a:gs>
              </a:gsLst>
              <a:lin ang="5400000" scaled="1"/>
            </a:gradFill>
            <a:ln w="12700" cap="rnd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Freeform 6"/>
            <p:cNvSpPr>
              <a:spLocks/>
            </p:cNvSpPr>
            <p:nvPr/>
          </p:nvSpPr>
          <p:spPr bwMode="auto">
            <a:xfrm rot="-5372417">
              <a:off x="2981" y="1241"/>
              <a:ext cx="660" cy="192"/>
            </a:xfrm>
            <a:custGeom>
              <a:avLst/>
              <a:gdLst>
                <a:gd name="T0" fmla="*/ 1 w 1176"/>
                <a:gd name="T1" fmla="*/ 0 h 552"/>
                <a:gd name="T2" fmla="*/ 1 w 1176"/>
                <a:gd name="T3" fmla="*/ 0 h 552"/>
                <a:gd name="T4" fmla="*/ 1 w 1176"/>
                <a:gd name="T5" fmla="*/ 0 h 552"/>
                <a:gd name="T6" fmla="*/ 1 w 1176"/>
                <a:gd name="T7" fmla="*/ 0 h 552"/>
                <a:gd name="T8" fmla="*/ 1 w 1176"/>
                <a:gd name="T9" fmla="*/ 0 h 552"/>
                <a:gd name="T10" fmla="*/ 1 w 1176"/>
                <a:gd name="T11" fmla="*/ 0 h 552"/>
                <a:gd name="T12" fmla="*/ 1 w 1176"/>
                <a:gd name="T13" fmla="*/ 0 h 552"/>
                <a:gd name="T14" fmla="*/ 1 w 1176"/>
                <a:gd name="T15" fmla="*/ 0 h 552"/>
                <a:gd name="T16" fmla="*/ 1 w 1176"/>
                <a:gd name="T17" fmla="*/ 0 h 552"/>
                <a:gd name="T18" fmla="*/ 1 w 1176"/>
                <a:gd name="T19" fmla="*/ 0 h 552"/>
                <a:gd name="T20" fmla="*/ 1 w 1176"/>
                <a:gd name="T21" fmla="*/ 0 h 552"/>
                <a:gd name="T22" fmla="*/ 1 w 1176"/>
                <a:gd name="T23" fmla="*/ 0 h 552"/>
                <a:gd name="T24" fmla="*/ 1 w 1176"/>
                <a:gd name="T25" fmla="*/ 0 h 552"/>
                <a:gd name="T26" fmla="*/ 1 w 1176"/>
                <a:gd name="T27" fmla="*/ 0 h 5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76"/>
                <a:gd name="T43" fmla="*/ 0 h 552"/>
                <a:gd name="T44" fmla="*/ 1176 w 1176"/>
                <a:gd name="T45" fmla="*/ 552 h 5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76" h="552">
                  <a:moveTo>
                    <a:pt x="24" y="552"/>
                  </a:moveTo>
                  <a:cubicBezTo>
                    <a:pt x="12" y="536"/>
                    <a:pt x="0" y="520"/>
                    <a:pt x="24" y="504"/>
                  </a:cubicBezTo>
                  <a:cubicBezTo>
                    <a:pt x="48" y="488"/>
                    <a:pt x="112" y="512"/>
                    <a:pt x="168" y="456"/>
                  </a:cubicBezTo>
                  <a:cubicBezTo>
                    <a:pt x="224" y="400"/>
                    <a:pt x="264" y="240"/>
                    <a:pt x="360" y="168"/>
                  </a:cubicBezTo>
                  <a:cubicBezTo>
                    <a:pt x="456" y="96"/>
                    <a:pt x="624" y="48"/>
                    <a:pt x="744" y="24"/>
                  </a:cubicBezTo>
                  <a:cubicBezTo>
                    <a:pt x="864" y="0"/>
                    <a:pt x="1008" y="24"/>
                    <a:pt x="1080" y="24"/>
                  </a:cubicBezTo>
                  <a:cubicBezTo>
                    <a:pt x="1152" y="24"/>
                    <a:pt x="1176" y="16"/>
                    <a:pt x="1176" y="24"/>
                  </a:cubicBezTo>
                  <a:cubicBezTo>
                    <a:pt x="1176" y="32"/>
                    <a:pt x="1120" y="24"/>
                    <a:pt x="1080" y="72"/>
                  </a:cubicBezTo>
                  <a:cubicBezTo>
                    <a:pt x="1040" y="120"/>
                    <a:pt x="1000" y="240"/>
                    <a:pt x="936" y="312"/>
                  </a:cubicBezTo>
                  <a:cubicBezTo>
                    <a:pt x="872" y="384"/>
                    <a:pt x="784" y="472"/>
                    <a:pt x="696" y="504"/>
                  </a:cubicBezTo>
                  <a:cubicBezTo>
                    <a:pt x="608" y="536"/>
                    <a:pt x="488" y="512"/>
                    <a:pt x="408" y="504"/>
                  </a:cubicBezTo>
                  <a:cubicBezTo>
                    <a:pt x="328" y="496"/>
                    <a:pt x="280" y="456"/>
                    <a:pt x="216" y="456"/>
                  </a:cubicBezTo>
                  <a:cubicBezTo>
                    <a:pt x="152" y="456"/>
                    <a:pt x="48" y="496"/>
                    <a:pt x="24" y="504"/>
                  </a:cubicBezTo>
                  <a:cubicBezTo>
                    <a:pt x="0" y="512"/>
                    <a:pt x="36" y="508"/>
                    <a:pt x="72" y="504"/>
                  </a:cubicBezTo>
                </a:path>
              </a:pathLst>
            </a:custGeom>
            <a:gradFill rotWithShape="0">
              <a:gsLst>
                <a:gs pos="0">
                  <a:srgbClr val="33CC33"/>
                </a:gs>
                <a:gs pos="100000">
                  <a:srgbClr val="CCFF66"/>
                </a:gs>
              </a:gsLst>
              <a:lin ang="0" scaled="1"/>
            </a:gradFill>
            <a:ln w="12700" cap="rnd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Line 7"/>
            <p:cNvSpPr>
              <a:spLocks noChangeShapeType="1"/>
            </p:cNvSpPr>
            <p:nvPr/>
          </p:nvSpPr>
          <p:spPr bwMode="auto">
            <a:xfrm>
              <a:off x="3407" y="1668"/>
              <a:ext cx="0" cy="252"/>
            </a:xfrm>
            <a:prstGeom prst="line">
              <a:avLst/>
            </a:prstGeom>
            <a:noFill/>
            <a:ln w="76200" cap="rnd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Freeform 8"/>
            <p:cNvSpPr>
              <a:spLocks/>
            </p:cNvSpPr>
            <p:nvPr/>
          </p:nvSpPr>
          <p:spPr bwMode="auto">
            <a:xfrm>
              <a:off x="3391" y="1929"/>
              <a:ext cx="619" cy="480"/>
            </a:xfrm>
            <a:custGeom>
              <a:avLst/>
              <a:gdLst>
                <a:gd name="T0" fmla="*/ 0 w 619"/>
                <a:gd name="T1" fmla="*/ 8 h 480"/>
                <a:gd name="T2" fmla="*/ 37 w 619"/>
                <a:gd name="T3" fmla="*/ 44 h 480"/>
                <a:gd name="T4" fmla="*/ 73 w 619"/>
                <a:gd name="T5" fmla="*/ 71 h 480"/>
                <a:gd name="T6" fmla="*/ 319 w 619"/>
                <a:gd name="T7" fmla="*/ 90 h 480"/>
                <a:gd name="T8" fmla="*/ 364 w 619"/>
                <a:gd name="T9" fmla="*/ 199 h 480"/>
                <a:gd name="T10" fmla="*/ 373 w 619"/>
                <a:gd name="T11" fmla="*/ 253 h 480"/>
                <a:gd name="T12" fmla="*/ 400 w 619"/>
                <a:gd name="T13" fmla="*/ 262 h 480"/>
                <a:gd name="T14" fmla="*/ 428 w 619"/>
                <a:gd name="T15" fmla="*/ 280 h 480"/>
                <a:gd name="T16" fmla="*/ 582 w 619"/>
                <a:gd name="T17" fmla="*/ 390 h 480"/>
                <a:gd name="T18" fmla="*/ 619 w 619"/>
                <a:gd name="T19" fmla="*/ 480 h 4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9"/>
                <a:gd name="T31" fmla="*/ 0 h 480"/>
                <a:gd name="T32" fmla="*/ 619 w 619"/>
                <a:gd name="T33" fmla="*/ 480 h 4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9" h="480">
                  <a:moveTo>
                    <a:pt x="0" y="8"/>
                  </a:moveTo>
                  <a:cubicBezTo>
                    <a:pt x="63" y="28"/>
                    <a:pt x="0" y="0"/>
                    <a:pt x="37" y="44"/>
                  </a:cubicBezTo>
                  <a:cubicBezTo>
                    <a:pt x="47" y="56"/>
                    <a:pt x="61" y="62"/>
                    <a:pt x="73" y="71"/>
                  </a:cubicBezTo>
                  <a:cubicBezTo>
                    <a:pt x="151" y="65"/>
                    <a:pt x="249" y="43"/>
                    <a:pt x="319" y="90"/>
                  </a:cubicBezTo>
                  <a:cubicBezTo>
                    <a:pt x="332" y="129"/>
                    <a:pt x="351" y="159"/>
                    <a:pt x="364" y="199"/>
                  </a:cubicBezTo>
                  <a:cubicBezTo>
                    <a:pt x="370" y="216"/>
                    <a:pt x="364" y="237"/>
                    <a:pt x="373" y="253"/>
                  </a:cubicBezTo>
                  <a:cubicBezTo>
                    <a:pt x="378" y="261"/>
                    <a:pt x="391" y="258"/>
                    <a:pt x="400" y="262"/>
                  </a:cubicBezTo>
                  <a:cubicBezTo>
                    <a:pt x="410" y="267"/>
                    <a:pt x="420" y="273"/>
                    <a:pt x="428" y="280"/>
                  </a:cubicBezTo>
                  <a:cubicBezTo>
                    <a:pt x="477" y="323"/>
                    <a:pt x="519" y="367"/>
                    <a:pt x="582" y="390"/>
                  </a:cubicBezTo>
                  <a:cubicBezTo>
                    <a:pt x="613" y="437"/>
                    <a:pt x="619" y="417"/>
                    <a:pt x="619" y="480"/>
                  </a:cubicBezTo>
                </a:path>
              </a:pathLst>
            </a:custGeom>
            <a:noFill/>
            <a:ln w="12700" cap="rnd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Freeform 9"/>
            <p:cNvSpPr>
              <a:spLocks/>
            </p:cNvSpPr>
            <p:nvPr/>
          </p:nvSpPr>
          <p:spPr bwMode="auto">
            <a:xfrm flipH="1">
              <a:off x="2784" y="1920"/>
              <a:ext cx="619" cy="480"/>
            </a:xfrm>
            <a:custGeom>
              <a:avLst/>
              <a:gdLst>
                <a:gd name="T0" fmla="*/ 0 w 619"/>
                <a:gd name="T1" fmla="*/ 8 h 480"/>
                <a:gd name="T2" fmla="*/ 37 w 619"/>
                <a:gd name="T3" fmla="*/ 44 h 480"/>
                <a:gd name="T4" fmla="*/ 73 w 619"/>
                <a:gd name="T5" fmla="*/ 71 h 480"/>
                <a:gd name="T6" fmla="*/ 319 w 619"/>
                <a:gd name="T7" fmla="*/ 90 h 480"/>
                <a:gd name="T8" fmla="*/ 364 w 619"/>
                <a:gd name="T9" fmla="*/ 199 h 480"/>
                <a:gd name="T10" fmla="*/ 373 w 619"/>
                <a:gd name="T11" fmla="*/ 253 h 480"/>
                <a:gd name="T12" fmla="*/ 400 w 619"/>
                <a:gd name="T13" fmla="*/ 262 h 480"/>
                <a:gd name="T14" fmla="*/ 428 w 619"/>
                <a:gd name="T15" fmla="*/ 280 h 480"/>
                <a:gd name="T16" fmla="*/ 582 w 619"/>
                <a:gd name="T17" fmla="*/ 390 h 480"/>
                <a:gd name="T18" fmla="*/ 619 w 619"/>
                <a:gd name="T19" fmla="*/ 480 h 4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9"/>
                <a:gd name="T31" fmla="*/ 0 h 480"/>
                <a:gd name="T32" fmla="*/ 619 w 619"/>
                <a:gd name="T33" fmla="*/ 480 h 4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9" h="480">
                  <a:moveTo>
                    <a:pt x="0" y="8"/>
                  </a:moveTo>
                  <a:cubicBezTo>
                    <a:pt x="63" y="28"/>
                    <a:pt x="0" y="0"/>
                    <a:pt x="37" y="44"/>
                  </a:cubicBezTo>
                  <a:cubicBezTo>
                    <a:pt x="47" y="56"/>
                    <a:pt x="61" y="62"/>
                    <a:pt x="73" y="71"/>
                  </a:cubicBezTo>
                  <a:cubicBezTo>
                    <a:pt x="151" y="65"/>
                    <a:pt x="249" y="43"/>
                    <a:pt x="319" y="90"/>
                  </a:cubicBezTo>
                  <a:cubicBezTo>
                    <a:pt x="332" y="129"/>
                    <a:pt x="351" y="159"/>
                    <a:pt x="364" y="199"/>
                  </a:cubicBezTo>
                  <a:cubicBezTo>
                    <a:pt x="370" y="216"/>
                    <a:pt x="364" y="237"/>
                    <a:pt x="373" y="253"/>
                  </a:cubicBezTo>
                  <a:cubicBezTo>
                    <a:pt x="378" y="261"/>
                    <a:pt x="391" y="258"/>
                    <a:pt x="400" y="262"/>
                  </a:cubicBezTo>
                  <a:cubicBezTo>
                    <a:pt x="410" y="267"/>
                    <a:pt x="420" y="273"/>
                    <a:pt x="428" y="280"/>
                  </a:cubicBezTo>
                  <a:cubicBezTo>
                    <a:pt x="477" y="323"/>
                    <a:pt x="519" y="367"/>
                    <a:pt x="582" y="390"/>
                  </a:cubicBezTo>
                  <a:cubicBezTo>
                    <a:pt x="613" y="437"/>
                    <a:pt x="619" y="417"/>
                    <a:pt x="619" y="480"/>
                  </a:cubicBezTo>
                </a:path>
              </a:pathLst>
            </a:custGeom>
            <a:noFill/>
            <a:ln w="12700" cap="rnd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Freeform 10"/>
            <p:cNvSpPr>
              <a:spLocks/>
            </p:cNvSpPr>
            <p:nvPr/>
          </p:nvSpPr>
          <p:spPr bwMode="auto">
            <a:xfrm>
              <a:off x="3439" y="1968"/>
              <a:ext cx="353" cy="519"/>
            </a:xfrm>
            <a:custGeom>
              <a:avLst/>
              <a:gdLst>
                <a:gd name="T0" fmla="*/ 0 w 619"/>
                <a:gd name="T1" fmla="*/ 43 h 480"/>
                <a:gd name="T2" fmla="*/ 1 w 619"/>
                <a:gd name="T3" fmla="*/ 231 h 480"/>
                <a:gd name="T4" fmla="*/ 1 w 619"/>
                <a:gd name="T5" fmla="*/ 370 h 480"/>
                <a:gd name="T6" fmla="*/ 1 w 619"/>
                <a:gd name="T7" fmla="*/ 468 h 480"/>
                <a:gd name="T8" fmla="*/ 1 w 619"/>
                <a:gd name="T9" fmla="*/ 1024 h 480"/>
                <a:gd name="T10" fmla="*/ 1 w 619"/>
                <a:gd name="T11" fmla="*/ 1309 h 480"/>
                <a:gd name="T12" fmla="*/ 1 w 619"/>
                <a:gd name="T13" fmla="*/ 1349 h 480"/>
                <a:gd name="T14" fmla="*/ 1 w 619"/>
                <a:gd name="T15" fmla="*/ 1449 h 480"/>
                <a:gd name="T16" fmla="*/ 1 w 619"/>
                <a:gd name="T17" fmla="*/ 2013 h 480"/>
                <a:gd name="T18" fmla="*/ 1 w 619"/>
                <a:gd name="T19" fmla="*/ 2475 h 4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9"/>
                <a:gd name="T31" fmla="*/ 0 h 480"/>
                <a:gd name="T32" fmla="*/ 619 w 619"/>
                <a:gd name="T33" fmla="*/ 480 h 4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9" h="480">
                  <a:moveTo>
                    <a:pt x="0" y="8"/>
                  </a:moveTo>
                  <a:cubicBezTo>
                    <a:pt x="63" y="28"/>
                    <a:pt x="0" y="0"/>
                    <a:pt x="37" y="44"/>
                  </a:cubicBezTo>
                  <a:cubicBezTo>
                    <a:pt x="47" y="56"/>
                    <a:pt x="61" y="62"/>
                    <a:pt x="73" y="71"/>
                  </a:cubicBezTo>
                  <a:cubicBezTo>
                    <a:pt x="151" y="65"/>
                    <a:pt x="249" y="43"/>
                    <a:pt x="319" y="90"/>
                  </a:cubicBezTo>
                  <a:cubicBezTo>
                    <a:pt x="332" y="129"/>
                    <a:pt x="351" y="159"/>
                    <a:pt x="364" y="199"/>
                  </a:cubicBezTo>
                  <a:cubicBezTo>
                    <a:pt x="370" y="216"/>
                    <a:pt x="364" y="237"/>
                    <a:pt x="373" y="253"/>
                  </a:cubicBezTo>
                  <a:cubicBezTo>
                    <a:pt x="378" y="261"/>
                    <a:pt x="391" y="258"/>
                    <a:pt x="400" y="262"/>
                  </a:cubicBezTo>
                  <a:cubicBezTo>
                    <a:pt x="410" y="267"/>
                    <a:pt x="420" y="273"/>
                    <a:pt x="428" y="280"/>
                  </a:cubicBezTo>
                  <a:cubicBezTo>
                    <a:pt x="477" y="323"/>
                    <a:pt x="519" y="367"/>
                    <a:pt x="582" y="390"/>
                  </a:cubicBezTo>
                  <a:cubicBezTo>
                    <a:pt x="613" y="437"/>
                    <a:pt x="619" y="417"/>
                    <a:pt x="619" y="480"/>
                  </a:cubicBezTo>
                </a:path>
              </a:pathLst>
            </a:custGeom>
            <a:noFill/>
            <a:ln w="12700" cap="rnd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Freeform 11"/>
            <p:cNvSpPr>
              <a:spLocks/>
            </p:cNvSpPr>
            <p:nvPr/>
          </p:nvSpPr>
          <p:spPr bwMode="auto">
            <a:xfrm flipH="1">
              <a:off x="3024" y="1968"/>
              <a:ext cx="353" cy="519"/>
            </a:xfrm>
            <a:custGeom>
              <a:avLst/>
              <a:gdLst>
                <a:gd name="T0" fmla="*/ 0 w 619"/>
                <a:gd name="T1" fmla="*/ 43 h 480"/>
                <a:gd name="T2" fmla="*/ 1 w 619"/>
                <a:gd name="T3" fmla="*/ 231 h 480"/>
                <a:gd name="T4" fmla="*/ 1 w 619"/>
                <a:gd name="T5" fmla="*/ 370 h 480"/>
                <a:gd name="T6" fmla="*/ 1 w 619"/>
                <a:gd name="T7" fmla="*/ 468 h 480"/>
                <a:gd name="T8" fmla="*/ 1 w 619"/>
                <a:gd name="T9" fmla="*/ 1024 h 480"/>
                <a:gd name="T10" fmla="*/ 1 w 619"/>
                <a:gd name="T11" fmla="*/ 1309 h 480"/>
                <a:gd name="T12" fmla="*/ 1 w 619"/>
                <a:gd name="T13" fmla="*/ 1349 h 480"/>
                <a:gd name="T14" fmla="*/ 1 w 619"/>
                <a:gd name="T15" fmla="*/ 1449 h 480"/>
                <a:gd name="T16" fmla="*/ 1 w 619"/>
                <a:gd name="T17" fmla="*/ 2013 h 480"/>
                <a:gd name="T18" fmla="*/ 1 w 619"/>
                <a:gd name="T19" fmla="*/ 2475 h 4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9"/>
                <a:gd name="T31" fmla="*/ 0 h 480"/>
                <a:gd name="T32" fmla="*/ 619 w 619"/>
                <a:gd name="T33" fmla="*/ 480 h 4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9" h="480">
                  <a:moveTo>
                    <a:pt x="0" y="8"/>
                  </a:moveTo>
                  <a:cubicBezTo>
                    <a:pt x="63" y="28"/>
                    <a:pt x="0" y="0"/>
                    <a:pt x="37" y="44"/>
                  </a:cubicBezTo>
                  <a:cubicBezTo>
                    <a:pt x="47" y="56"/>
                    <a:pt x="61" y="62"/>
                    <a:pt x="73" y="71"/>
                  </a:cubicBezTo>
                  <a:cubicBezTo>
                    <a:pt x="151" y="65"/>
                    <a:pt x="249" y="43"/>
                    <a:pt x="319" y="90"/>
                  </a:cubicBezTo>
                  <a:cubicBezTo>
                    <a:pt x="332" y="129"/>
                    <a:pt x="351" y="159"/>
                    <a:pt x="364" y="199"/>
                  </a:cubicBezTo>
                  <a:cubicBezTo>
                    <a:pt x="370" y="216"/>
                    <a:pt x="364" y="237"/>
                    <a:pt x="373" y="253"/>
                  </a:cubicBezTo>
                  <a:cubicBezTo>
                    <a:pt x="378" y="261"/>
                    <a:pt x="391" y="258"/>
                    <a:pt x="400" y="262"/>
                  </a:cubicBezTo>
                  <a:cubicBezTo>
                    <a:pt x="410" y="267"/>
                    <a:pt x="420" y="273"/>
                    <a:pt x="428" y="280"/>
                  </a:cubicBezTo>
                  <a:cubicBezTo>
                    <a:pt x="477" y="323"/>
                    <a:pt x="519" y="367"/>
                    <a:pt x="582" y="390"/>
                  </a:cubicBezTo>
                  <a:cubicBezTo>
                    <a:pt x="613" y="437"/>
                    <a:pt x="619" y="417"/>
                    <a:pt x="619" y="480"/>
                  </a:cubicBezTo>
                </a:path>
              </a:pathLst>
            </a:custGeom>
            <a:noFill/>
            <a:ln w="12700" cap="rnd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Freeform 12"/>
            <p:cNvSpPr>
              <a:spLocks/>
            </p:cNvSpPr>
            <p:nvPr/>
          </p:nvSpPr>
          <p:spPr bwMode="auto">
            <a:xfrm>
              <a:off x="3391" y="1968"/>
              <a:ext cx="209" cy="480"/>
            </a:xfrm>
            <a:custGeom>
              <a:avLst/>
              <a:gdLst>
                <a:gd name="T0" fmla="*/ 0 w 619"/>
                <a:gd name="T1" fmla="*/ 8 h 480"/>
                <a:gd name="T2" fmla="*/ 0 w 619"/>
                <a:gd name="T3" fmla="*/ 44 h 480"/>
                <a:gd name="T4" fmla="*/ 0 w 619"/>
                <a:gd name="T5" fmla="*/ 71 h 480"/>
                <a:gd name="T6" fmla="*/ 0 w 619"/>
                <a:gd name="T7" fmla="*/ 90 h 480"/>
                <a:gd name="T8" fmla="*/ 0 w 619"/>
                <a:gd name="T9" fmla="*/ 199 h 480"/>
                <a:gd name="T10" fmla="*/ 0 w 619"/>
                <a:gd name="T11" fmla="*/ 253 h 480"/>
                <a:gd name="T12" fmla="*/ 0 w 619"/>
                <a:gd name="T13" fmla="*/ 262 h 480"/>
                <a:gd name="T14" fmla="*/ 0 w 619"/>
                <a:gd name="T15" fmla="*/ 280 h 480"/>
                <a:gd name="T16" fmla="*/ 0 w 619"/>
                <a:gd name="T17" fmla="*/ 390 h 480"/>
                <a:gd name="T18" fmla="*/ 0 w 619"/>
                <a:gd name="T19" fmla="*/ 480 h 4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9"/>
                <a:gd name="T31" fmla="*/ 0 h 480"/>
                <a:gd name="T32" fmla="*/ 619 w 619"/>
                <a:gd name="T33" fmla="*/ 480 h 4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9" h="480">
                  <a:moveTo>
                    <a:pt x="0" y="8"/>
                  </a:moveTo>
                  <a:cubicBezTo>
                    <a:pt x="63" y="28"/>
                    <a:pt x="0" y="0"/>
                    <a:pt x="37" y="44"/>
                  </a:cubicBezTo>
                  <a:cubicBezTo>
                    <a:pt x="47" y="56"/>
                    <a:pt x="61" y="62"/>
                    <a:pt x="73" y="71"/>
                  </a:cubicBezTo>
                  <a:cubicBezTo>
                    <a:pt x="151" y="65"/>
                    <a:pt x="249" y="43"/>
                    <a:pt x="319" y="90"/>
                  </a:cubicBezTo>
                  <a:cubicBezTo>
                    <a:pt x="332" y="129"/>
                    <a:pt x="351" y="159"/>
                    <a:pt x="364" y="199"/>
                  </a:cubicBezTo>
                  <a:cubicBezTo>
                    <a:pt x="370" y="216"/>
                    <a:pt x="364" y="237"/>
                    <a:pt x="373" y="253"/>
                  </a:cubicBezTo>
                  <a:cubicBezTo>
                    <a:pt x="378" y="261"/>
                    <a:pt x="391" y="258"/>
                    <a:pt x="400" y="262"/>
                  </a:cubicBezTo>
                  <a:cubicBezTo>
                    <a:pt x="410" y="267"/>
                    <a:pt x="420" y="273"/>
                    <a:pt x="428" y="280"/>
                  </a:cubicBezTo>
                  <a:cubicBezTo>
                    <a:pt x="477" y="323"/>
                    <a:pt x="519" y="367"/>
                    <a:pt x="582" y="390"/>
                  </a:cubicBezTo>
                  <a:cubicBezTo>
                    <a:pt x="613" y="437"/>
                    <a:pt x="619" y="417"/>
                    <a:pt x="619" y="480"/>
                  </a:cubicBezTo>
                </a:path>
              </a:pathLst>
            </a:custGeom>
            <a:noFill/>
            <a:ln w="12700" cap="rnd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Freeform 13"/>
            <p:cNvSpPr>
              <a:spLocks/>
            </p:cNvSpPr>
            <p:nvPr/>
          </p:nvSpPr>
          <p:spPr bwMode="auto">
            <a:xfrm flipH="1">
              <a:off x="3168" y="1968"/>
              <a:ext cx="209" cy="480"/>
            </a:xfrm>
            <a:custGeom>
              <a:avLst/>
              <a:gdLst>
                <a:gd name="T0" fmla="*/ 0 w 619"/>
                <a:gd name="T1" fmla="*/ 8 h 480"/>
                <a:gd name="T2" fmla="*/ 0 w 619"/>
                <a:gd name="T3" fmla="*/ 44 h 480"/>
                <a:gd name="T4" fmla="*/ 0 w 619"/>
                <a:gd name="T5" fmla="*/ 71 h 480"/>
                <a:gd name="T6" fmla="*/ 0 w 619"/>
                <a:gd name="T7" fmla="*/ 90 h 480"/>
                <a:gd name="T8" fmla="*/ 0 w 619"/>
                <a:gd name="T9" fmla="*/ 199 h 480"/>
                <a:gd name="T10" fmla="*/ 0 w 619"/>
                <a:gd name="T11" fmla="*/ 253 h 480"/>
                <a:gd name="T12" fmla="*/ 0 w 619"/>
                <a:gd name="T13" fmla="*/ 262 h 480"/>
                <a:gd name="T14" fmla="*/ 0 w 619"/>
                <a:gd name="T15" fmla="*/ 280 h 480"/>
                <a:gd name="T16" fmla="*/ 0 w 619"/>
                <a:gd name="T17" fmla="*/ 390 h 480"/>
                <a:gd name="T18" fmla="*/ 0 w 619"/>
                <a:gd name="T19" fmla="*/ 480 h 4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9"/>
                <a:gd name="T31" fmla="*/ 0 h 480"/>
                <a:gd name="T32" fmla="*/ 619 w 619"/>
                <a:gd name="T33" fmla="*/ 480 h 4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9" h="480">
                  <a:moveTo>
                    <a:pt x="0" y="8"/>
                  </a:moveTo>
                  <a:cubicBezTo>
                    <a:pt x="63" y="28"/>
                    <a:pt x="0" y="0"/>
                    <a:pt x="37" y="44"/>
                  </a:cubicBezTo>
                  <a:cubicBezTo>
                    <a:pt x="47" y="56"/>
                    <a:pt x="61" y="62"/>
                    <a:pt x="73" y="71"/>
                  </a:cubicBezTo>
                  <a:cubicBezTo>
                    <a:pt x="151" y="65"/>
                    <a:pt x="249" y="43"/>
                    <a:pt x="319" y="90"/>
                  </a:cubicBezTo>
                  <a:cubicBezTo>
                    <a:pt x="332" y="129"/>
                    <a:pt x="351" y="159"/>
                    <a:pt x="364" y="199"/>
                  </a:cubicBezTo>
                  <a:cubicBezTo>
                    <a:pt x="370" y="216"/>
                    <a:pt x="364" y="237"/>
                    <a:pt x="373" y="253"/>
                  </a:cubicBezTo>
                  <a:cubicBezTo>
                    <a:pt x="378" y="261"/>
                    <a:pt x="391" y="258"/>
                    <a:pt x="400" y="262"/>
                  </a:cubicBezTo>
                  <a:cubicBezTo>
                    <a:pt x="410" y="267"/>
                    <a:pt x="420" y="273"/>
                    <a:pt x="428" y="280"/>
                  </a:cubicBezTo>
                  <a:cubicBezTo>
                    <a:pt x="477" y="323"/>
                    <a:pt x="519" y="367"/>
                    <a:pt x="582" y="390"/>
                  </a:cubicBezTo>
                  <a:cubicBezTo>
                    <a:pt x="613" y="437"/>
                    <a:pt x="619" y="417"/>
                    <a:pt x="619" y="480"/>
                  </a:cubicBezTo>
                </a:path>
              </a:pathLst>
            </a:custGeom>
            <a:noFill/>
            <a:ln w="12700" cap="rnd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Freeform 14"/>
            <p:cNvSpPr>
              <a:spLocks/>
            </p:cNvSpPr>
            <p:nvPr/>
          </p:nvSpPr>
          <p:spPr bwMode="auto">
            <a:xfrm>
              <a:off x="3400" y="1964"/>
              <a:ext cx="56" cy="676"/>
            </a:xfrm>
            <a:custGeom>
              <a:avLst/>
              <a:gdLst>
                <a:gd name="T0" fmla="*/ 0 w 73"/>
                <a:gd name="T1" fmla="*/ 0 h 518"/>
                <a:gd name="T2" fmla="*/ 2 w 73"/>
                <a:gd name="T3" fmla="*/ 38803 h 518"/>
                <a:gd name="T4" fmla="*/ 2 w 73"/>
                <a:gd name="T5" fmla="*/ 60792 h 518"/>
                <a:gd name="T6" fmla="*/ 2 w 73"/>
                <a:gd name="T7" fmla="*/ 92342 h 518"/>
                <a:gd name="T8" fmla="*/ 2 w 73"/>
                <a:gd name="T9" fmla="*/ 99988 h 518"/>
                <a:gd name="T10" fmla="*/ 2 w 73"/>
                <a:gd name="T11" fmla="*/ 124419 h 518"/>
                <a:gd name="T12" fmla="*/ 2 w 73"/>
                <a:gd name="T13" fmla="*/ 138712 h 5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518"/>
                <a:gd name="T23" fmla="*/ 73 w 73"/>
                <a:gd name="T24" fmla="*/ 518 h 5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518">
                  <a:moveTo>
                    <a:pt x="0" y="0"/>
                  </a:moveTo>
                  <a:cubicBezTo>
                    <a:pt x="8" y="48"/>
                    <a:pt x="11" y="97"/>
                    <a:pt x="19" y="145"/>
                  </a:cubicBezTo>
                  <a:cubicBezTo>
                    <a:pt x="24" y="175"/>
                    <a:pt x="45" y="198"/>
                    <a:pt x="55" y="227"/>
                  </a:cubicBezTo>
                  <a:cubicBezTo>
                    <a:pt x="58" y="266"/>
                    <a:pt x="59" y="306"/>
                    <a:pt x="64" y="345"/>
                  </a:cubicBezTo>
                  <a:cubicBezTo>
                    <a:pt x="65" y="355"/>
                    <a:pt x="73" y="363"/>
                    <a:pt x="73" y="373"/>
                  </a:cubicBezTo>
                  <a:cubicBezTo>
                    <a:pt x="73" y="405"/>
                    <a:pt x="46" y="464"/>
                    <a:pt x="46" y="464"/>
                  </a:cubicBezTo>
                  <a:cubicBezTo>
                    <a:pt x="56" y="512"/>
                    <a:pt x="55" y="494"/>
                    <a:pt x="55" y="518"/>
                  </a:cubicBezTo>
                </a:path>
              </a:pathLst>
            </a:custGeom>
            <a:noFill/>
            <a:ln w="12700" cap="rnd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Freeform 15"/>
            <p:cNvSpPr>
              <a:spLocks/>
            </p:cNvSpPr>
            <p:nvPr/>
          </p:nvSpPr>
          <p:spPr bwMode="auto">
            <a:xfrm flipH="1">
              <a:off x="3312" y="2016"/>
              <a:ext cx="73" cy="518"/>
            </a:xfrm>
            <a:custGeom>
              <a:avLst/>
              <a:gdLst>
                <a:gd name="T0" fmla="*/ 0 w 73"/>
                <a:gd name="T1" fmla="*/ 0 h 518"/>
                <a:gd name="T2" fmla="*/ 19 w 73"/>
                <a:gd name="T3" fmla="*/ 145 h 518"/>
                <a:gd name="T4" fmla="*/ 55 w 73"/>
                <a:gd name="T5" fmla="*/ 227 h 518"/>
                <a:gd name="T6" fmla="*/ 64 w 73"/>
                <a:gd name="T7" fmla="*/ 345 h 518"/>
                <a:gd name="T8" fmla="*/ 73 w 73"/>
                <a:gd name="T9" fmla="*/ 373 h 518"/>
                <a:gd name="T10" fmla="*/ 46 w 73"/>
                <a:gd name="T11" fmla="*/ 464 h 518"/>
                <a:gd name="T12" fmla="*/ 55 w 73"/>
                <a:gd name="T13" fmla="*/ 518 h 5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518"/>
                <a:gd name="T23" fmla="*/ 73 w 73"/>
                <a:gd name="T24" fmla="*/ 518 h 5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518">
                  <a:moveTo>
                    <a:pt x="0" y="0"/>
                  </a:moveTo>
                  <a:cubicBezTo>
                    <a:pt x="8" y="48"/>
                    <a:pt x="11" y="97"/>
                    <a:pt x="19" y="145"/>
                  </a:cubicBezTo>
                  <a:cubicBezTo>
                    <a:pt x="24" y="175"/>
                    <a:pt x="45" y="198"/>
                    <a:pt x="55" y="227"/>
                  </a:cubicBezTo>
                  <a:cubicBezTo>
                    <a:pt x="58" y="266"/>
                    <a:pt x="59" y="306"/>
                    <a:pt x="64" y="345"/>
                  </a:cubicBezTo>
                  <a:cubicBezTo>
                    <a:pt x="65" y="355"/>
                    <a:pt x="73" y="363"/>
                    <a:pt x="73" y="373"/>
                  </a:cubicBezTo>
                  <a:cubicBezTo>
                    <a:pt x="73" y="405"/>
                    <a:pt x="46" y="464"/>
                    <a:pt x="46" y="464"/>
                  </a:cubicBezTo>
                  <a:cubicBezTo>
                    <a:pt x="56" y="512"/>
                    <a:pt x="55" y="494"/>
                    <a:pt x="55" y="518"/>
                  </a:cubicBezTo>
                </a:path>
              </a:pathLst>
            </a:custGeom>
            <a:noFill/>
            <a:ln w="12700" cap="rnd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Freeform 16"/>
            <p:cNvSpPr>
              <a:spLocks/>
            </p:cNvSpPr>
            <p:nvPr/>
          </p:nvSpPr>
          <p:spPr bwMode="auto">
            <a:xfrm>
              <a:off x="2946" y="2164"/>
              <a:ext cx="82" cy="309"/>
            </a:xfrm>
            <a:custGeom>
              <a:avLst/>
              <a:gdLst>
                <a:gd name="T0" fmla="*/ 82 w 82"/>
                <a:gd name="T1" fmla="*/ 0 h 309"/>
                <a:gd name="T2" fmla="*/ 36 w 82"/>
                <a:gd name="T3" fmla="*/ 73 h 309"/>
                <a:gd name="T4" fmla="*/ 27 w 82"/>
                <a:gd name="T5" fmla="*/ 227 h 309"/>
                <a:gd name="T6" fmla="*/ 0 w 82"/>
                <a:gd name="T7" fmla="*/ 309 h 3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309"/>
                <a:gd name="T14" fmla="*/ 82 w 82"/>
                <a:gd name="T15" fmla="*/ 309 h 3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309">
                  <a:moveTo>
                    <a:pt x="82" y="0"/>
                  </a:moveTo>
                  <a:cubicBezTo>
                    <a:pt x="58" y="23"/>
                    <a:pt x="46" y="41"/>
                    <a:pt x="36" y="73"/>
                  </a:cubicBezTo>
                  <a:cubicBezTo>
                    <a:pt x="55" y="131"/>
                    <a:pt x="65" y="171"/>
                    <a:pt x="27" y="227"/>
                  </a:cubicBezTo>
                  <a:cubicBezTo>
                    <a:pt x="17" y="259"/>
                    <a:pt x="0" y="275"/>
                    <a:pt x="0" y="309"/>
                  </a:cubicBezTo>
                </a:path>
              </a:pathLst>
            </a:custGeom>
            <a:noFill/>
            <a:ln w="12700" cap="rnd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Freeform 17"/>
            <p:cNvSpPr>
              <a:spLocks/>
            </p:cNvSpPr>
            <p:nvPr/>
          </p:nvSpPr>
          <p:spPr bwMode="auto">
            <a:xfrm>
              <a:off x="3762" y="2184"/>
              <a:ext cx="84" cy="288"/>
            </a:xfrm>
            <a:custGeom>
              <a:avLst/>
              <a:gdLst>
                <a:gd name="T0" fmla="*/ 0 w 84"/>
                <a:gd name="T1" fmla="*/ 0 h 288"/>
                <a:gd name="T2" fmla="*/ 18 w 84"/>
                <a:gd name="T3" fmla="*/ 132 h 288"/>
                <a:gd name="T4" fmla="*/ 42 w 84"/>
                <a:gd name="T5" fmla="*/ 168 h 288"/>
                <a:gd name="T6" fmla="*/ 66 w 84"/>
                <a:gd name="T7" fmla="*/ 246 h 288"/>
                <a:gd name="T8" fmla="*/ 84 w 84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288"/>
                <a:gd name="T17" fmla="*/ 84 w 8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288">
                  <a:moveTo>
                    <a:pt x="0" y="0"/>
                  </a:moveTo>
                  <a:cubicBezTo>
                    <a:pt x="15" y="59"/>
                    <a:pt x="5" y="16"/>
                    <a:pt x="18" y="132"/>
                  </a:cubicBezTo>
                  <a:cubicBezTo>
                    <a:pt x="20" y="146"/>
                    <a:pt x="34" y="156"/>
                    <a:pt x="42" y="168"/>
                  </a:cubicBezTo>
                  <a:cubicBezTo>
                    <a:pt x="54" y="186"/>
                    <a:pt x="59" y="226"/>
                    <a:pt x="66" y="246"/>
                  </a:cubicBezTo>
                  <a:cubicBezTo>
                    <a:pt x="72" y="263"/>
                    <a:pt x="84" y="269"/>
                    <a:pt x="84" y="288"/>
                  </a:cubicBezTo>
                </a:path>
              </a:pathLst>
            </a:custGeom>
            <a:noFill/>
            <a:ln w="12700" cap="rnd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Freeform 18"/>
            <p:cNvSpPr>
              <a:spLocks/>
            </p:cNvSpPr>
            <p:nvPr/>
          </p:nvSpPr>
          <p:spPr bwMode="auto">
            <a:xfrm>
              <a:off x="3102" y="2244"/>
              <a:ext cx="60" cy="324"/>
            </a:xfrm>
            <a:custGeom>
              <a:avLst/>
              <a:gdLst>
                <a:gd name="T0" fmla="*/ 60 w 60"/>
                <a:gd name="T1" fmla="*/ 0 h 324"/>
                <a:gd name="T2" fmla="*/ 36 w 60"/>
                <a:gd name="T3" fmla="*/ 72 h 324"/>
                <a:gd name="T4" fmla="*/ 24 w 60"/>
                <a:gd name="T5" fmla="*/ 180 h 324"/>
                <a:gd name="T6" fmla="*/ 0 w 60"/>
                <a:gd name="T7" fmla="*/ 216 h 324"/>
                <a:gd name="T8" fmla="*/ 6 w 60"/>
                <a:gd name="T9" fmla="*/ 324 h 3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324"/>
                <a:gd name="T17" fmla="*/ 60 w 60"/>
                <a:gd name="T18" fmla="*/ 324 h 3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324">
                  <a:moveTo>
                    <a:pt x="60" y="0"/>
                  </a:moveTo>
                  <a:cubicBezTo>
                    <a:pt x="55" y="27"/>
                    <a:pt x="44" y="47"/>
                    <a:pt x="36" y="72"/>
                  </a:cubicBezTo>
                  <a:cubicBezTo>
                    <a:pt x="45" y="109"/>
                    <a:pt x="44" y="146"/>
                    <a:pt x="24" y="180"/>
                  </a:cubicBezTo>
                  <a:cubicBezTo>
                    <a:pt x="17" y="192"/>
                    <a:pt x="0" y="216"/>
                    <a:pt x="0" y="216"/>
                  </a:cubicBezTo>
                  <a:cubicBezTo>
                    <a:pt x="13" y="267"/>
                    <a:pt x="6" y="232"/>
                    <a:pt x="6" y="324"/>
                  </a:cubicBezTo>
                </a:path>
              </a:pathLst>
            </a:custGeom>
            <a:noFill/>
            <a:ln w="12700" cap="rnd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2" name="Freeform 19"/>
            <p:cNvSpPr>
              <a:spLocks/>
            </p:cNvSpPr>
            <p:nvPr/>
          </p:nvSpPr>
          <p:spPr bwMode="auto">
            <a:xfrm>
              <a:off x="3616" y="2244"/>
              <a:ext cx="50" cy="318"/>
            </a:xfrm>
            <a:custGeom>
              <a:avLst/>
              <a:gdLst>
                <a:gd name="T0" fmla="*/ 38 w 50"/>
                <a:gd name="T1" fmla="*/ 0 h 318"/>
                <a:gd name="T2" fmla="*/ 14 w 50"/>
                <a:gd name="T3" fmla="*/ 90 h 318"/>
                <a:gd name="T4" fmla="*/ 2 w 50"/>
                <a:gd name="T5" fmla="*/ 126 h 318"/>
                <a:gd name="T6" fmla="*/ 32 w 50"/>
                <a:gd name="T7" fmla="*/ 222 h 318"/>
                <a:gd name="T8" fmla="*/ 38 w 50"/>
                <a:gd name="T9" fmla="*/ 246 h 318"/>
                <a:gd name="T10" fmla="*/ 50 w 50"/>
                <a:gd name="T11" fmla="*/ 282 h 318"/>
                <a:gd name="T12" fmla="*/ 44 w 50"/>
                <a:gd name="T13" fmla="*/ 318 h 3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318"/>
                <a:gd name="T23" fmla="*/ 50 w 50"/>
                <a:gd name="T24" fmla="*/ 318 h 3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318">
                  <a:moveTo>
                    <a:pt x="38" y="0"/>
                  </a:moveTo>
                  <a:cubicBezTo>
                    <a:pt x="0" y="38"/>
                    <a:pt x="29" y="1"/>
                    <a:pt x="14" y="90"/>
                  </a:cubicBezTo>
                  <a:cubicBezTo>
                    <a:pt x="12" y="102"/>
                    <a:pt x="2" y="126"/>
                    <a:pt x="2" y="126"/>
                  </a:cubicBezTo>
                  <a:cubicBezTo>
                    <a:pt x="10" y="159"/>
                    <a:pt x="21" y="190"/>
                    <a:pt x="32" y="222"/>
                  </a:cubicBezTo>
                  <a:cubicBezTo>
                    <a:pt x="35" y="230"/>
                    <a:pt x="36" y="238"/>
                    <a:pt x="38" y="246"/>
                  </a:cubicBezTo>
                  <a:cubicBezTo>
                    <a:pt x="42" y="258"/>
                    <a:pt x="50" y="282"/>
                    <a:pt x="50" y="282"/>
                  </a:cubicBezTo>
                  <a:cubicBezTo>
                    <a:pt x="44" y="314"/>
                    <a:pt x="44" y="302"/>
                    <a:pt x="44" y="318"/>
                  </a:cubicBezTo>
                </a:path>
              </a:pathLst>
            </a:custGeom>
            <a:noFill/>
            <a:ln w="12700" cap="rnd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Freeform 20"/>
            <p:cNvSpPr>
              <a:spLocks/>
            </p:cNvSpPr>
            <p:nvPr/>
          </p:nvSpPr>
          <p:spPr bwMode="auto">
            <a:xfrm>
              <a:off x="3354" y="2202"/>
              <a:ext cx="42" cy="308"/>
            </a:xfrm>
            <a:custGeom>
              <a:avLst/>
              <a:gdLst>
                <a:gd name="T0" fmla="*/ 0 w 42"/>
                <a:gd name="T1" fmla="*/ 0 h 308"/>
                <a:gd name="T2" fmla="*/ 18 w 42"/>
                <a:gd name="T3" fmla="*/ 66 h 308"/>
                <a:gd name="T4" fmla="*/ 30 w 42"/>
                <a:gd name="T5" fmla="*/ 102 h 308"/>
                <a:gd name="T6" fmla="*/ 30 w 42"/>
                <a:gd name="T7" fmla="*/ 288 h 308"/>
                <a:gd name="T8" fmla="*/ 42 w 42"/>
                <a:gd name="T9" fmla="*/ 306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08"/>
                <a:gd name="T17" fmla="*/ 42 w 42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08">
                  <a:moveTo>
                    <a:pt x="0" y="0"/>
                  </a:moveTo>
                  <a:cubicBezTo>
                    <a:pt x="7" y="22"/>
                    <a:pt x="11" y="44"/>
                    <a:pt x="18" y="66"/>
                  </a:cubicBezTo>
                  <a:cubicBezTo>
                    <a:pt x="22" y="78"/>
                    <a:pt x="30" y="102"/>
                    <a:pt x="30" y="102"/>
                  </a:cubicBezTo>
                  <a:cubicBezTo>
                    <a:pt x="18" y="185"/>
                    <a:pt x="20" y="153"/>
                    <a:pt x="30" y="288"/>
                  </a:cubicBezTo>
                  <a:cubicBezTo>
                    <a:pt x="31" y="308"/>
                    <a:pt x="31" y="306"/>
                    <a:pt x="42" y="306"/>
                  </a:cubicBezTo>
                </a:path>
              </a:pathLst>
            </a:custGeom>
            <a:noFill/>
            <a:ln w="12700" cap="rnd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4" name="Freeform 21"/>
            <p:cNvSpPr>
              <a:spLocks/>
            </p:cNvSpPr>
            <p:nvPr/>
          </p:nvSpPr>
          <p:spPr bwMode="auto">
            <a:xfrm>
              <a:off x="3456" y="2220"/>
              <a:ext cx="96" cy="372"/>
            </a:xfrm>
            <a:custGeom>
              <a:avLst/>
              <a:gdLst>
                <a:gd name="T0" fmla="*/ 2147483646 w 30"/>
                <a:gd name="T1" fmla="*/ 0 h 300"/>
                <a:gd name="T2" fmla="*/ 2147483646 w 30"/>
                <a:gd name="T3" fmla="*/ 19811 h 300"/>
                <a:gd name="T4" fmla="*/ 0 w 30"/>
                <a:gd name="T5" fmla="*/ 27461 h 300"/>
                <a:gd name="T6" fmla="*/ 0 60000 65536"/>
                <a:gd name="T7" fmla="*/ 0 60000 65536"/>
                <a:gd name="T8" fmla="*/ 0 60000 65536"/>
                <a:gd name="T9" fmla="*/ 0 w 30"/>
                <a:gd name="T10" fmla="*/ 0 h 300"/>
                <a:gd name="T11" fmla="*/ 30 w 30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300">
                  <a:moveTo>
                    <a:pt x="18" y="0"/>
                  </a:moveTo>
                  <a:cubicBezTo>
                    <a:pt x="28" y="73"/>
                    <a:pt x="6" y="145"/>
                    <a:pt x="30" y="216"/>
                  </a:cubicBezTo>
                  <a:cubicBezTo>
                    <a:pt x="25" y="248"/>
                    <a:pt x="14" y="272"/>
                    <a:pt x="0" y="300"/>
                  </a:cubicBezTo>
                </a:path>
              </a:pathLst>
            </a:custGeom>
            <a:noFill/>
            <a:ln w="12700" cap="rnd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5" name="Freeform 22"/>
            <p:cNvSpPr>
              <a:spLocks/>
            </p:cNvSpPr>
            <p:nvPr/>
          </p:nvSpPr>
          <p:spPr bwMode="auto">
            <a:xfrm>
              <a:off x="3216" y="2214"/>
              <a:ext cx="48" cy="426"/>
            </a:xfrm>
            <a:custGeom>
              <a:avLst/>
              <a:gdLst>
                <a:gd name="T0" fmla="*/ 36 w 48"/>
                <a:gd name="T1" fmla="*/ 0 h 426"/>
                <a:gd name="T2" fmla="*/ 30 w 48"/>
                <a:gd name="T3" fmla="*/ 108 h 426"/>
                <a:gd name="T4" fmla="*/ 48 w 48"/>
                <a:gd name="T5" fmla="*/ 258 h 426"/>
                <a:gd name="T6" fmla="*/ 30 w 48"/>
                <a:gd name="T7" fmla="*/ 348 h 426"/>
                <a:gd name="T8" fmla="*/ 48 w 48"/>
                <a:gd name="T9" fmla="*/ 426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26"/>
                <a:gd name="T17" fmla="*/ 48 w 48"/>
                <a:gd name="T18" fmla="*/ 426 h 4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26">
                  <a:moveTo>
                    <a:pt x="36" y="0"/>
                  </a:moveTo>
                  <a:cubicBezTo>
                    <a:pt x="28" y="48"/>
                    <a:pt x="24" y="55"/>
                    <a:pt x="30" y="108"/>
                  </a:cubicBezTo>
                  <a:cubicBezTo>
                    <a:pt x="27" y="143"/>
                    <a:pt x="0" y="242"/>
                    <a:pt x="48" y="258"/>
                  </a:cubicBezTo>
                  <a:cubicBezTo>
                    <a:pt x="42" y="289"/>
                    <a:pt x="35" y="316"/>
                    <a:pt x="30" y="348"/>
                  </a:cubicBezTo>
                  <a:cubicBezTo>
                    <a:pt x="38" y="371"/>
                    <a:pt x="27" y="426"/>
                    <a:pt x="48" y="426"/>
                  </a:cubicBezTo>
                </a:path>
              </a:pathLst>
            </a:custGeom>
            <a:noFill/>
            <a:ln w="12700" cap="rnd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6" name="Freeform 23"/>
            <p:cNvSpPr>
              <a:spLocks/>
            </p:cNvSpPr>
            <p:nvPr/>
          </p:nvSpPr>
          <p:spPr bwMode="auto">
            <a:xfrm>
              <a:off x="3066" y="1980"/>
              <a:ext cx="138" cy="270"/>
            </a:xfrm>
            <a:custGeom>
              <a:avLst/>
              <a:gdLst>
                <a:gd name="T0" fmla="*/ 138 w 138"/>
                <a:gd name="T1" fmla="*/ 0 h 270"/>
                <a:gd name="T2" fmla="*/ 78 w 138"/>
                <a:gd name="T3" fmla="*/ 48 h 270"/>
                <a:gd name="T4" fmla="*/ 24 w 138"/>
                <a:gd name="T5" fmla="*/ 216 h 270"/>
                <a:gd name="T6" fmla="*/ 0 w 138"/>
                <a:gd name="T7" fmla="*/ 270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70"/>
                <a:gd name="T14" fmla="*/ 138 w 138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70">
                  <a:moveTo>
                    <a:pt x="138" y="0"/>
                  </a:moveTo>
                  <a:cubicBezTo>
                    <a:pt x="99" y="7"/>
                    <a:pt x="90" y="11"/>
                    <a:pt x="78" y="48"/>
                  </a:cubicBezTo>
                  <a:cubicBezTo>
                    <a:pt x="70" y="109"/>
                    <a:pt x="43" y="158"/>
                    <a:pt x="24" y="216"/>
                  </a:cubicBezTo>
                  <a:cubicBezTo>
                    <a:pt x="20" y="228"/>
                    <a:pt x="15" y="270"/>
                    <a:pt x="0" y="270"/>
                  </a:cubicBezTo>
                </a:path>
              </a:pathLst>
            </a:custGeom>
            <a:noFill/>
            <a:ln w="12700" cap="rnd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7" name="Freeform 24"/>
            <p:cNvSpPr>
              <a:spLocks/>
            </p:cNvSpPr>
            <p:nvPr/>
          </p:nvSpPr>
          <p:spPr bwMode="auto">
            <a:xfrm>
              <a:off x="3624" y="1992"/>
              <a:ext cx="78" cy="228"/>
            </a:xfrm>
            <a:custGeom>
              <a:avLst/>
              <a:gdLst>
                <a:gd name="T0" fmla="*/ 0 w 78"/>
                <a:gd name="T1" fmla="*/ 0 h 228"/>
                <a:gd name="T2" fmla="*/ 30 w 78"/>
                <a:gd name="T3" fmla="*/ 6 h 228"/>
                <a:gd name="T4" fmla="*/ 60 w 78"/>
                <a:gd name="T5" fmla="*/ 102 h 228"/>
                <a:gd name="T6" fmla="*/ 78 w 78"/>
                <a:gd name="T7" fmla="*/ 228 h 2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28"/>
                <a:gd name="T14" fmla="*/ 78 w 78"/>
                <a:gd name="T15" fmla="*/ 228 h 2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28">
                  <a:moveTo>
                    <a:pt x="0" y="0"/>
                  </a:moveTo>
                  <a:cubicBezTo>
                    <a:pt x="10" y="2"/>
                    <a:pt x="21" y="1"/>
                    <a:pt x="30" y="6"/>
                  </a:cubicBezTo>
                  <a:cubicBezTo>
                    <a:pt x="44" y="14"/>
                    <a:pt x="55" y="81"/>
                    <a:pt x="60" y="102"/>
                  </a:cubicBezTo>
                  <a:cubicBezTo>
                    <a:pt x="48" y="137"/>
                    <a:pt x="50" y="200"/>
                    <a:pt x="78" y="228"/>
                  </a:cubicBezTo>
                </a:path>
              </a:pathLst>
            </a:custGeom>
            <a:noFill/>
            <a:ln w="12700" cap="rnd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" name="Freeform 25"/>
            <p:cNvSpPr>
              <a:spLocks/>
            </p:cNvSpPr>
            <p:nvPr/>
          </p:nvSpPr>
          <p:spPr bwMode="auto">
            <a:xfrm>
              <a:off x="2766" y="2064"/>
              <a:ext cx="288" cy="120"/>
            </a:xfrm>
            <a:custGeom>
              <a:avLst/>
              <a:gdLst>
                <a:gd name="T0" fmla="*/ 288 w 288"/>
                <a:gd name="T1" fmla="*/ 0 h 120"/>
                <a:gd name="T2" fmla="*/ 204 w 288"/>
                <a:gd name="T3" fmla="*/ 60 h 120"/>
                <a:gd name="T4" fmla="*/ 162 w 288"/>
                <a:gd name="T5" fmla="*/ 72 h 120"/>
                <a:gd name="T6" fmla="*/ 66 w 288"/>
                <a:gd name="T7" fmla="*/ 72 h 120"/>
                <a:gd name="T8" fmla="*/ 54 w 288"/>
                <a:gd name="T9" fmla="*/ 90 h 120"/>
                <a:gd name="T10" fmla="*/ 18 w 288"/>
                <a:gd name="T11" fmla="*/ 114 h 120"/>
                <a:gd name="T12" fmla="*/ 0 w 288"/>
                <a:gd name="T13" fmla="*/ 12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120"/>
                <a:gd name="T23" fmla="*/ 288 w 288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120">
                  <a:moveTo>
                    <a:pt x="288" y="0"/>
                  </a:moveTo>
                  <a:cubicBezTo>
                    <a:pt x="250" y="9"/>
                    <a:pt x="235" y="39"/>
                    <a:pt x="204" y="60"/>
                  </a:cubicBezTo>
                  <a:cubicBezTo>
                    <a:pt x="199" y="63"/>
                    <a:pt x="165" y="71"/>
                    <a:pt x="162" y="72"/>
                  </a:cubicBezTo>
                  <a:cubicBezTo>
                    <a:pt x="126" y="60"/>
                    <a:pt x="124" y="57"/>
                    <a:pt x="66" y="72"/>
                  </a:cubicBezTo>
                  <a:cubicBezTo>
                    <a:pt x="59" y="74"/>
                    <a:pt x="59" y="85"/>
                    <a:pt x="54" y="90"/>
                  </a:cubicBezTo>
                  <a:cubicBezTo>
                    <a:pt x="43" y="99"/>
                    <a:pt x="30" y="106"/>
                    <a:pt x="18" y="114"/>
                  </a:cubicBezTo>
                  <a:cubicBezTo>
                    <a:pt x="13" y="118"/>
                    <a:pt x="0" y="120"/>
                    <a:pt x="0" y="120"/>
                  </a:cubicBezTo>
                </a:path>
              </a:pathLst>
            </a:custGeom>
            <a:noFill/>
            <a:ln w="12700" cap="rnd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Freeform 26"/>
            <p:cNvSpPr>
              <a:spLocks/>
            </p:cNvSpPr>
            <p:nvPr/>
          </p:nvSpPr>
          <p:spPr bwMode="auto">
            <a:xfrm>
              <a:off x="3714" y="2031"/>
              <a:ext cx="252" cy="129"/>
            </a:xfrm>
            <a:custGeom>
              <a:avLst/>
              <a:gdLst>
                <a:gd name="T0" fmla="*/ 0 w 252"/>
                <a:gd name="T1" fmla="*/ 3 h 129"/>
                <a:gd name="T2" fmla="*/ 66 w 252"/>
                <a:gd name="T3" fmla="*/ 9 h 129"/>
                <a:gd name="T4" fmla="*/ 90 w 252"/>
                <a:gd name="T5" fmla="*/ 45 h 129"/>
                <a:gd name="T6" fmla="*/ 126 w 252"/>
                <a:gd name="T7" fmla="*/ 63 h 129"/>
                <a:gd name="T8" fmla="*/ 144 w 252"/>
                <a:gd name="T9" fmla="*/ 81 h 129"/>
                <a:gd name="T10" fmla="*/ 150 w 252"/>
                <a:gd name="T11" fmla="*/ 99 h 129"/>
                <a:gd name="T12" fmla="*/ 252 w 252"/>
                <a:gd name="T13" fmla="*/ 129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2"/>
                <a:gd name="T22" fmla="*/ 0 h 129"/>
                <a:gd name="T23" fmla="*/ 252 w 252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2" h="129">
                  <a:moveTo>
                    <a:pt x="0" y="3"/>
                  </a:moveTo>
                  <a:cubicBezTo>
                    <a:pt x="22" y="5"/>
                    <a:pt x="46" y="0"/>
                    <a:pt x="66" y="9"/>
                  </a:cubicBezTo>
                  <a:cubicBezTo>
                    <a:pt x="79" y="15"/>
                    <a:pt x="82" y="33"/>
                    <a:pt x="90" y="45"/>
                  </a:cubicBezTo>
                  <a:cubicBezTo>
                    <a:pt x="97" y="55"/>
                    <a:pt x="116" y="60"/>
                    <a:pt x="126" y="63"/>
                  </a:cubicBezTo>
                  <a:cubicBezTo>
                    <a:pt x="132" y="69"/>
                    <a:pt x="139" y="74"/>
                    <a:pt x="144" y="81"/>
                  </a:cubicBezTo>
                  <a:cubicBezTo>
                    <a:pt x="148" y="86"/>
                    <a:pt x="144" y="96"/>
                    <a:pt x="150" y="99"/>
                  </a:cubicBezTo>
                  <a:cubicBezTo>
                    <a:pt x="179" y="115"/>
                    <a:pt x="228" y="105"/>
                    <a:pt x="252" y="129"/>
                  </a:cubicBezTo>
                </a:path>
              </a:pathLst>
            </a:custGeom>
            <a:noFill/>
            <a:ln w="12700" cap="rnd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Freeform 27"/>
            <p:cNvSpPr>
              <a:spLocks/>
            </p:cNvSpPr>
            <p:nvPr/>
          </p:nvSpPr>
          <p:spPr bwMode="auto">
            <a:xfrm>
              <a:off x="3576" y="2064"/>
              <a:ext cx="42" cy="180"/>
            </a:xfrm>
            <a:custGeom>
              <a:avLst/>
              <a:gdLst>
                <a:gd name="T0" fmla="*/ 42 w 42"/>
                <a:gd name="T1" fmla="*/ 0 h 180"/>
                <a:gd name="T2" fmla="*/ 0 w 42"/>
                <a:gd name="T3" fmla="*/ 54 h 180"/>
                <a:gd name="T4" fmla="*/ 12 w 42"/>
                <a:gd name="T5" fmla="*/ 90 h 180"/>
                <a:gd name="T6" fmla="*/ 18 w 42"/>
                <a:gd name="T7" fmla="*/ 108 h 180"/>
                <a:gd name="T8" fmla="*/ 0 w 42"/>
                <a:gd name="T9" fmla="*/ 180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80"/>
                <a:gd name="T17" fmla="*/ 42 w 42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80">
                  <a:moveTo>
                    <a:pt x="42" y="0"/>
                  </a:moveTo>
                  <a:cubicBezTo>
                    <a:pt x="13" y="43"/>
                    <a:pt x="28" y="26"/>
                    <a:pt x="0" y="54"/>
                  </a:cubicBezTo>
                  <a:cubicBezTo>
                    <a:pt x="4" y="66"/>
                    <a:pt x="8" y="78"/>
                    <a:pt x="12" y="90"/>
                  </a:cubicBezTo>
                  <a:cubicBezTo>
                    <a:pt x="14" y="96"/>
                    <a:pt x="18" y="108"/>
                    <a:pt x="18" y="108"/>
                  </a:cubicBezTo>
                  <a:cubicBezTo>
                    <a:pt x="11" y="129"/>
                    <a:pt x="19" y="180"/>
                    <a:pt x="0" y="180"/>
                  </a:cubicBezTo>
                </a:path>
              </a:pathLst>
            </a:custGeom>
            <a:noFill/>
            <a:ln w="12700" cap="rnd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1" name="Freeform 28"/>
            <p:cNvSpPr>
              <a:spLocks/>
            </p:cNvSpPr>
            <p:nvPr/>
          </p:nvSpPr>
          <p:spPr bwMode="auto">
            <a:xfrm>
              <a:off x="3270" y="2082"/>
              <a:ext cx="60" cy="150"/>
            </a:xfrm>
            <a:custGeom>
              <a:avLst/>
              <a:gdLst>
                <a:gd name="T0" fmla="*/ 0 w 60"/>
                <a:gd name="T1" fmla="*/ 0 h 150"/>
                <a:gd name="T2" fmla="*/ 36 w 60"/>
                <a:gd name="T3" fmla="*/ 78 h 150"/>
                <a:gd name="T4" fmla="*/ 36 w 60"/>
                <a:gd name="T5" fmla="*/ 114 h 150"/>
                <a:gd name="T6" fmla="*/ 36 w 60"/>
                <a:gd name="T7" fmla="*/ 15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150"/>
                <a:gd name="T14" fmla="*/ 60 w 60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150">
                  <a:moveTo>
                    <a:pt x="0" y="0"/>
                  </a:moveTo>
                  <a:cubicBezTo>
                    <a:pt x="5" y="44"/>
                    <a:pt x="2" y="55"/>
                    <a:pt x="36" y="78"/>
                  </a:cubicBezTo>
                  <a:cubicBezTo>
                    <a:pt x="60" y="114"/>
                    <a:pt x="44" y="78"/>
                    <a:pt x="36" y="114"/>
                  </a:cubicBezTo>
                  <a:cubicBezTo>
                    <a:pt x="33" y="126"/>
                    <a:pt x="36" y="138"/>
                    <a:pt x="36" y="150"/>
                  </a:cubicBezTo>
                </a:path>
              </a:pathLst>
            </a:custGeom>
            <a:noFill/>
            <a:ln w="12700" cap="rnd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Click="0" advTm="2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223838"/>
            <a:ext cx="57912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95288" indent="-166688" algn="just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Micro Irrigation Progress: Rajasthan</a:t>
            </a:r>
          </a:p>
        </p:txBody>
      </p:sp>
      <p:sp>
        <p:nvSpPr>
          <p:cNvPr id="5" name="Up Arrow 4"/>
          <p:cNvSpPr/>
          <p:nvPr/>
        </p:nvSpPr>
        <p:spPr>
          <a:xfrm>
            <a:off x="6934200" y="64770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5105400" y="64770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3048000" y="64770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1066800" y="64770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8382000" y="64770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IN" dirty="0">
              <a:solidFill>
                <a:srgbClr val="FF0000"/>
              </a:solidFill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457200" y="9906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3"/>
          <p:cNvGraphicFramePr>
            <a:graphicFrameLocks/>
          </p:cNvGraphicFramePr>
          <p:nvPr/>
        </p:nvGraphicFramePr>
        <p:xfrm>
          <a:off x="609600" y="1143000"/>
          <a:ext cx="8077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733800" y="2286000"/>
          <a:ext cx="2057400" cy="1600200"/>
        </p:xfrm>
        <a:graphic>
          <a:graphicData uri="http://schemas.openxmlformats.org/drawingml/2006/table">
            <a:tbl>
              <a:tblPr/>
              <a:tblGrid>
                <a:gridCol w="998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Rajasthan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Year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Growth 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2019-20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8.50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2020-21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18.13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2021-22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34.46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2022-23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105.31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828800" y="223838"/>
            <a:ext cx="57912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95288" indent="-166688" algn="just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Micro Irrigation Growth: Rajasthan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1219200" y="990600"/>
          <a:ext cx="6762750" cy="516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Bitmap Image" r:id="rId3" imgW="0" imgH="0" progId="Paint.Picture">
                  <p:embed/>
                </p:oleObj>
              </mc:Choice>
              <mc:Fallback>
                <p:oleObj name="Bitmap Image" r:id="rId3" imgW="0" imgH="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990600"/>
                        <a:ext cx="6762750" cy="516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511800" y="5676900"/>
          <a:ext cx="3632200" cy="1181100"/>
        </p:xfrm>
        <a:graphic>
          <a:graphicData uri="http://schemas.openxmlformats.org/drawingml/2006/table">
            <a:tbl>
              <a:tblPr/>
              <a:tblGrid>
                <a:gridCol w="62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51%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Rjs, Jlr, Jpr, Skr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41-50%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31-40%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Bhl, Ctr, Ajm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21-30%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Srh, Chr, Jjn, Jdp, Dau,Bkn, Prt, Ngr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11-20%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Jhl, Udr, Alw, Hmg, SM, Dun,Jsl,Ton, Pal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Bns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Bun,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Gng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Krl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Dhl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Brn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71438"/>
            <a:ext cx="7772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District Micro Irrigation scenario: Percent of Irrigated 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1504950" cy="5238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Progress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990600"/>
            <a:ext cx="2590800" cy="808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en-US" sz="10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Physical &amp; Financial progress 2022-23</a:t>
            </a: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7" descr="IMG_15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01418"/>
            <a:ext cx="3581400" cy="2456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971800" y="990600"/>
          <a:ext cx="5181600" cy="4648200"/>
        </p:xfrm>
        <a:graphic>
          <a:graphicData uri="http://schemas.openxmlformats.org/drawingml/2006/table">
            <a:tbl>
              <a:tblPr/>
              <a:tblGrid>
                <a:gridCol w="1761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9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171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Component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Phy  (ha)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26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Targets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Achievement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Remarks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2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Drip+ Mini Sprinkler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66,425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69,616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7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Sprinkler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1,33,619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1,21,389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7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G. Total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2,00,042</a:t>
                      </a:r>
                      <a:endParaRPr lang="en-IN" sz="1200" b="1" i="0" u="none" strike="noStrike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1,91,004</a:t>
                      </a:r>
                      <a:endParaRPr lang="en-IN" sz="1200" b="1" i="0" u="none" strike="noStrike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N" sz="1200" b="1" i="0" u="none" strike="noStrike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713"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6228" marR="6228" marT="62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6228" marR="6228" marT="62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6228" marR="6228" marT="62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6228" marR="6228" marT="62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713"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6228" marR="6228" marT="6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6228" marR="6228" marT="6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6228" marR="6228" marT="6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6228" marR="6228" marT="6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71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Component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Financial (Rs. In Cr.)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426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Targets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Achievement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Remarks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7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MI (CA+SS)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+mn-ea"/>
                          <a:cs typeface="+mn-cs"/>
                        </a:rPr>
                        <a:t>487.60</a:t>
                      </a:r>
                      <a:endParaRPr lang="en-IN" sz="12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+mn-ea"/>
                          <a:cs typeface="+mn-cs"/>
                        </a:rPr>
                        <a:t>301.12</a:t>
                      </a:r>
                      <a:endParaRPr lang="en-IN" sz="12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7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MI (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Adl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 SS)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+mn-ea"/>
                          <a:cs typeface="+mn-cs"/>
                        </a:rPr>
                        <a:t>194.41</a:t>
                      </a:r>
                      <a:endParaRPr lang="en-IN" sz="12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+mn-ea"/>
                          <a:cs typeface="+mn-cs"/>
                        </a:rPr>
                        <a:t>196.50</a:t>
                      </a:r>
                      <a:endParaRPr lang="en-IN" sz="12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7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G. Total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+mn-ea"/>
                          <a:cs typeface="+mn-cs"/>
                        </a:rPr>
                        <a:t>682.01</a:t>
                      </a:r>
                      <a:endParaRPr lang="en-IN" sz="1200" b="1" i="0" u="none" strike="noStrike" kern="1200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+mn-ea"/>
                          <a:cs typeface="+mn-cs"/>
                        </a:rPr>
                        <a:t>497.62</a:t>
                      </a:r>
                      <a:endParaRPr lang="en-IN" sz="1200" b="1" i="0" u="none" strike="noStrike" kern="1200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19163" y="390525"/>
            <a:ext cx="5557837" cy="5238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Annual Action Plan (AAP) 2023-24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55738" y="2133600"/>
          <a:ext cx="5859462" cy="609600"/>
        </p:xfrm>
        <a:graphic>
          <a:graphicData uri="http://schemas.openxmlformats.org/drawingml/2006/table">
            <a:tbl>
              <a:tblPr/>
              <a:tblGrid>
                <a:gridCol w="1175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5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Phy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(ha)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Central Share 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State Share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Addl. SS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2,25,045</a:t>
                      </a:r>
                      <a:endParaRPr lang="en-IN" sz="1400" b="1" i="0" u="none" strike="noStrike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329.13</a:t>
                      </a:r>
                      <a:endParaRPr lang="en-IN" sz="1400" b="1" i="0" u="none" strike="noStrike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219.42</a:t>
                      </a:r>
                      <a:endParaRPr lang="en-IN" sz="1400" b="1" i="0" u="none" strike="noStrike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218.71</a:t>
                      </a:r>
                      <a:endParaRPr lang="en-IN" sz="1400" b="1" i="0" u="none" strike="noStrike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767.26</a:t>
                      </a:r>
                      <a:endParaRPr lang="en-IN" sz="1400" b="1" i="0" u="none" strike="noStrike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915025" y="1752600"/>
            <a:ext cx="14128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defRPr/>
            </a:pPr>
            <a:r>
              <a:rPr lang="en-IN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Amount in Rs cr.</a:t>
            </a:r>
          </a:p>
        </p:txBody>
      </p:sp>
      <p:sp>
        <p:nvSpPr>
          <p:cNvPr id="7" name="Rectangle 6"/>
          <p:cNvSpPr/>
          <p:nvPr/>
        </p:nvSpPr>
        <p:spPr>
          <a:xfrm>
            <a:off x="4038600" y="2819400"/>
            <a:ext cx="13747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defRPr/>
            </a:pPr>
            <a:r>
              <a:rPr lang="en-IN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CA+SS =548.55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r="1099" b="15971"/>
          <a:stretch>
            <a:fillRect/>
          </a:stretch>
        </p:blipFill>
        <p:spPr bwMode="auto">
          <a:xfrm>
            <a:off x="2743200" y="4191000"/>
            <a:ext cx="3484563" cy="2618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28"/>
          <p:cNvSpPr>
            <a:spLocks noChangeArrowheads="1"/>
          </p:cNvSpPr>
          <p:nvPr/>
        </p:nvSpPr>
        <p:spPr bwMode="auto">
          <a:xfrm>
            <a:off x="1214438" y="354013"/>
            <a:ext cx="6481762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PMKSY: Assistance Pattern</a:t>
            </a:r>
          </a:p>
          <a:p>
            <a:pPr algn="ctr">
              <a:defRPr/>
            </a:pPr>
            <a:endParaRPr lang="en-US" sz="1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SF/ 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MF/ SC/ ST/ Female-75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%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Other- 70%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0" y="2438400"/>
          <a:ext cx="7543800" cy="2605088"/>
        </p:xfrm>
        <a:graphic>
          <a:graphicData uri="http://schemas.openxmlformats.org/drawingml/2006/table">
            <a:tbl>
              <a:tblPr/>
              <a:tblGrid>
                <a:gridCol w="1600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6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19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Component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Pattern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88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Category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GOI Norm (60:40)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Addl.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Total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5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Micro</a:t>
                      </a:r>
                      <a:r>
                        <a:rPr lang="en-IN" sz="1800" b="0" i="0" u="none" strike="noStrike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irrigation systems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Small/ Marginal Farmers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55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75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511">
                <a:tc vMerge="1">
                  <a:txBody>
                    <a:bodyPr/>
                    <a:lstStyle/>
                    <a:p>
                      <a:pPr algn="l" fontAlgn="ctr"/>
                      <a:endParaRPr lang="en-IN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SC/ ST/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Woman 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45/ 55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30/20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75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511">
                <a:tc vMerge="1">
                  <a:txBody>
                    <a:bodyPr/>
                    <a:lstStyle/>
                    <a:p>
                      <a:pPr algn="l" fontAlgn="ctr"/>
                      <a:endParaRPr lang="en-IN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Others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45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25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70</a:t>
                      </a:r>
                      <a:endParaRPr lang="en-IN" sz="18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62000" y="5638800"/>
            <a:ext cx="75438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State promotes the  micro irrigation by providing additional </a:t>
            </a:r>
            <a:r>
              <a:rPr lang="en-US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assistance</a:t>
            </a:r>
            <a:r>
              <a:rPr lang="en-US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to the tune of 20-30 %</a:t>
            </a:r>
            <a:endParaRPr lang="en-IN" sz="1600" b="0" dirty="0"/>
          </a:p>
        </p:txBody>
      </p:sp>
      <p:pic>
        <p:nvPicPr>
          <p:cNvPr id="5" name="Picture 4" descr="1 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133" y="0"/>
            <a:ext cx="2700867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95288" marR="0" indent="-166688" algn="just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95288" marR="0" indent="-166688" algn="just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84798</TotalTime>
  <Words>816</Words>
  <Application>Microsoft Office PowerPoint</Application>
  <PresentationFormat>On-screen Show (4:3)</PresentationFormat>
  <Paragraphs>270</Paragraphs>
  <Slides>18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Times New Roman</vt:lpstr>
      <vt:lpstr>Arial</vt:lpstr>
      <vt:lpstr>Arial Narrow</vt:lpstr>
      <vt:lpstr>Wingdings</vt:lpstr>
      <vt:lpstr>Calibri</vt:lpstr>
      <vt:lpstr>Default Design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 strategy</vt:lpstr>
      <vt:lpstr>PowerPoint Presentation</vt:lpstr>
      <vt:lpstr>PowerPoint Presentation</vt:lpstr>
      <vt:lpstr>Implementation strategy</vt:lpstr>
      <vt:lpstr>PowerPoint Presentation</vt:lpstr>
      <vt:lpstr>PowerPoint Presentation</vt:lpstr>
      <vt:lpstr>Replication of the success model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Rajendra</dc:creator>
  <cp:lastModifiedBy>HP</cp:lastModifiedBy>
  <cp:revision>609</cp:revision>
  <dcterms:created xsi:type="dcterms:W3CDTF">1996-09-30T18:28:10Z</dcterms:created>
  <dcterms:modified xsi:type="dcterms:W3CDTF">2023-05-31T05:26:54Z</dcterms:modified>
</cp:coreProperties>
</file>