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33"/>
  </p:notesMasterIdLst>
  <p:sldIdLst>
    <p:sldId id="256" r:id="rId2"/>
    <p:sldId id="258" r:id="rId3"/>
    <p:sldId id="259" r:id="rId4"/>
    <p:sldId id="260" r:id="rId5"/>
    <p:sldId id="261" r:id="rId6"/>
    <p:sldId id="257" r:id="rId7"/>
    <p:sldId id="262" r:id="rId8"/>
    <p:sldId id="264" r:id="rId9"/>
    <p:sldId id="293" r:id="rId10"/>
    <p:sldId id="286" r:id="rId11"/>
    <p:sldId id="267" r:id="rId12"/>
    <p:sldId id="268" r:id="rId13"/>
    <p:sldId id="270" r:id="rId14"/>
    <p:sldId id="283" r:id="rId15"/>
    <p:sldId id="274" r:id="rId16"/>
    <p:sldId id="273" r:id="rId17"/>
    <p:sldId id="285" r:id="rId18"/>
    <p:sldId id="272" r:id="rId19"/>
    <p:sldId id="278" r:id="rId20"/>
    <p:sldId id="271" r:id="rId21"/>
    <p:sldId id="282" r:id="rId22"/>
    <p:sldId id="284" r:id="rId23"/>
    <p:sldId id="275" r:id="rId24"/>
    <p:sldId id="279" r:id="rId25"/>
    <p:sldId id="289" r:id="rId26"/>
    <p:sldId id="290" r:id="rId27"/>
    <p:sldId id="291" r:id="rId28"/>
    <p:sldId id="292" r:id="rId29"/>
    <p:sldId id="281" r:id="rId30"/>
    <p:sldId id="280"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714"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34547244094484E-2"/>
          <c:y val="0.40831399364553117"/>
          <c:w val="0.9088469488188976"/>
          <c:h val="0.3837320374015748"/>
        </c:manualLayout>
      </c:layout>
      <c:barChart>
        <c:barDir val="col"/>
        <c:grouping val="clustered"/>
        <c:varyColors val="0"/>
        <c:ser>
          <c:idx val="0"/>
          <c:order val="0"/>
          <c:tx>
            <c:strRef>
              <c:f>Sheet1!$B$1</c:f>
              <c:strCache>
                <c:ptCount val="1"/>
                <c:pt idx="0">
                  <c:v>Area</c:v>
                </c:pt>
              </c:strCache>
            </c:strRef>
          </c:tx>
          <c:spPr>
            <a:solidFill>
              <a:schemeClr val="accent1"/>
            </a:solidFill>
            <a:ln>
              <a:noFill/>
            </a:ln>
            <a:effectLst/>
          </c:spPr>
          <c:invertIfNegative val="0"/>
          <c:cat>
            <c:strRef>
              <c:f>Sheet1!$A$2:$A$8</c:f>
              <c:strCache>
                <c:ptCount val="7"/>
                <c:pt idx="0">
                  <c:v>2016-17</c:v>
                </c:pt>
                <c:pt idx="1">
                  <c:v>2017-18</c:v>
                </c:pt>
                <c:pt idx="2">
                  <c:v>2018-19</c:v>
                </c:pt>
                <c:pt idx="3">
                  <c:v>2019-20</c:v>
                </c:pt>
                <c:pt idx="4">
                  <c:v>2020-21</c:v>
                </c:pt>
                <c:pt idx="5">
                  <c:v>2021-22</c:v>
                </c:pt>
                <c:pt idx="6">
                  <c:v>2022-23</c:v>
                </c:pt>
              </c:strCache>
            </c:strRef>
          </c:cat>
          <c:val>
            <c:numRef>
              <c:f>Sheet1!$B$2:$B$8</c:f>
              <c:numCache>
                <c:formatCode>General</c:formatCode>
                <c:ptCount val="7"/>
                <c:pt idx="0">
                  <c:v>208</c:v>
                </c:pt>
                <c:pt idx="1">
                  <c:v>782.2</c:v>
                </c:pt>
                <c:pt idx="2">
                  <c:v>498.4</c:v>
                </c:pt>
                <c:pt idx="3">
                  <c:v>10872.8</c:v>
                </c:pt>
                <c:pt idx="4">
                  <c:v>6730.8</c:v>
                </c:pt>
                <c:pt idx="5">
                  <c:v>12848.8</c:v>
                </c:pt>
                <c:pt idx="6">
                  <c:v>7672.6</c:v>
                </c:pt>
              </c:numCache>
            </c:numRef>
          </c:val>
        </c:ser>
        <c:ser>
          <c:idx val="1"/>
          <c:order val="1"/>
          <c:tx>
            <c:strRef>
              <c:f>Sheet1!$C$1</c:f>
              <c:strCache>
                <c:ptCount val="1"/>
                <c:pt idx="0">
                  <c:v>Nos. of Farmer</c:v>
                </c:pt>
              </c:strCache>
            </c:strRef>
          </c:tx>
          <c:spPr>
            <a:solidFill>
              <a:schemeClr val="accent2"/>
            </a:solidFill>
            <a:ln>
              <a:noFill/>
            </a:ln>
            <a:effectLst/>
          </c:spPr>
          <c:invertIfNegative val="0"/>
          <c:cat>
            <c:strRef>
              <c:f>Sheet1!$A$2:$A$8</c:f>
              <c:strCache>
                <c:ptCount val="7"/>
                <c:pt idx="0">
                  <c:v>2016-17</c:v>
                </c:pt>
                <c:pt idx="1">
                  <c:v>2017-18</c:v>
                </c:pt>
                <c:pt idx="2">
                  <c:v>2018-19</c:v>
                </c:pt>
                <c:pt idx="3">
                  <c:v>2019-20</c:v>
                </c:pt>
                <c:pt idx="4">
                  <c:v>2020-21</c:v>
                </c:pt>
                <c:pt idx="5">
                  <c:v>2021-22</c:v>
                </c:pt>
                <c:pt idx="6">
                  <c:v>2022-23</c:v>
                </c:pt>
              </c:strCache>
            </c:strRef>
          </c:cat>
          <c:val>
            <c:numRef>
              <c:f>Sheet1!$C$2:$C$8</c:f>
              <c:numCache>
                <c:formatCode>General</c:formatCode>
                <c:ptCount val="7"/>
                <c:pt idx="0">
                  <c:v>208</c:v>
                </c:pt>
                <c:pt idx="1">
                  <c:v>744</c:v>
                </c:pt>
                <c:pt idx="2">
                  <c:v>379</c:v>
                </c:pt>
                <c:pt idx="3">
                  <c:v>10949</c:v>
                </c:pt>
                <c:pt idx="4">
                  <c:v>6682</c:v>
                </c:pt>
                <c:pt idx="5">
                  <c:v>13854</c:v>
                </c:pt>
                <c:pt idx="6">
                  <c:v>5586</c:v>
                </c:pt>
              </c:numCache>
            </c:numRef>
          </c:val>
        </c:ser>
        <c:dLbls>
          <c:showLegendKey val="0"/>
          <c:showVal val="0"/>
          <c:showCatName val="0"/>
          <c:showSerName val="0"/>
          <c:showPercent val="0"/>
          <c:showBubbleSize val="0"/>
        </c:dLbls>
        <c:gapWidth val="219"/>
        <c:overlap val="-27"/>
        <c:axId val="261801032"/>
        <c:axId val="261803384"/>
      </c:barChart>
      <c:catAx>
        <c:axId val="261801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61803384"/>
        <c:crosses val="autoZero"/>
        <c:auto val="1"/>
        <c:lblAlgn val="ctr"/>
        <c:lblOffset val="100"/>
        <c:noMultiLvlLbl val="0"/>
      </c:catAx>
      <c:valAx>
        <c:axId val="261803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61801032"/>
        <c:crosses val="autoZero"/>
        <c:crossBetween val="between"/>
      </c:valAx>
      <c:spPr>
        <a:noFill/>
        <a:ln>
          <a:noFill/>
        </a:ln>
        <a:effectLst/>
      </c:spPr>
    </c:plotArea>
    <c:legend>
      <c:legendPos val="b"/>
      <c:layout>
        <c:manualLayout>
          <c:xMode val="edge"/>
          <c:yMode val="edge"/>
          <c:x val="0.6968830782944585"/>
          <c:y val="5.5357630635290561E-2"/>
          <c:w val="0.22672627370176862"/>
          <c:h val="0.1070155175218083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rgbClr val="FF0000"/>
    </a:solidFill>
    <a:ln w="15875" cap="rnd"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7B045-3F35-4CFA-BB7E-27547438D742}" type="datetimeFigureOut">
              <a:rPr lang="en-US" smtClean="0"/>
              <a:t>5/31/2023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EC9E3C-E0D5-4FE1-AA11-5877E1BE2DBD}" type="slidenum">
              <a:rPr lang="en-US" smtClean="0"/>
              <a:t>‹#›</a:t>
            </a:fld>
            <a:endParaRPr lang="en-US"/>
          </a:p>
        </p:txBody>
      </p:sp>
    </p:spTree>
    <p:extLst>
      <p:ext uri="{BB962C8B-B14F-4D97-AF65-F5344CB8AC3E}">
        <p14:creationId xmlns:p14="http://schemas.microsoft.com/office/powerpoint/2010/main" val="24925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545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12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4127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290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6081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682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59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27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014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106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1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8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60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356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86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715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832478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28600"/>
            <a:ext cx="8991600" cy="2590800"/>
          </a:xfrm>
        </p:spPr>
        <p:txBody>
          <a:bodyPr>
            <a:normAutofit fontScale="90000"/>
          </a:bodyPr>
          <a:lstStyle/>
          <a:p>
            <a:r>
              <a:rPr lang="en-US"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STATUS OF IMPLEMENTATION OF PMKSY- PER DROP MORE CROP IN ASSAM</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Subtitle 2"/>
          <p:cNvSpPr>
            <a:spLocks noGrp="1"/>
          </p:cNvSpPr>
          <p:nvPr>
            <p:ph type="subTitle" idx="1"/>
          </p:nvPr>
        </p:nvSpPr>
        <p:spPr>
          <a:xfrm>
            <a:off x="2476500" y="4800600"/>
            <a:ext cx="8610600" cy="1600200"/>
          </a:xfrm>
        </p:spPr>
        <p:txBody>
          <a:bodyPr>
            <a:normAutofit fontScale="92500" lnSpcReduction="20000"/>
            <a:scene3d>
              <a:camera prst="orthographicFront"/>
              <a:lightRig rig="harsh" dir="t"/>
            </a:scene3d>
            <a:sp3d extrusionH="57150" prstMaterial="matte">
              <a:bevelT w="63500" h="12700" prst="angle"/>
              <a:contourClr>
                <a:schemeClr val="bg1">
                  <a:lumMod val="65000"/>
                </a:schemeClr>
              </a:contourClr>
            </a:sp3d>
          </a:bodyPr>
          <a:lstStyle/>
          <a:p>
            <a:pPr algn="r"/>
            <a:r>
              <a:rPr lang="en-US" b="1" dirty="0" smtClean="0">
                <a:ln/>
                <a:solidFill>
                  <a:schemeClr val="accent3"/>
                </a:solidFill>
              </a:rPr>
              <a:t>Presented by</a:t>
            </a:r>
          </a:p>
          <a:p>
            <a:pPr algn="r"/>
            <a:r>
              <a:rPr lang="en-US" sz="3000" b="1" dirty="0" err="1" smtClean="0">
                <a:ln/>
                <a:solidFill>
                  <a:schemeClr val="accent3"/>
                </a:solidFill>
              </a:rPr>
              <a:t>Triranga</a:t>
            </a:r>
            <a:r>
              <a:rPr lang="en-US" sz="3000" b="1" dirty="0" smtClean="0">
                <a:ln/>
                <a:solidFill>
                  <a:schemeClr val="accent3"/>
                </a:solidFill>
              </a:rPr>
              <a:t> </a:t>
            </a:r>
            <a:r>
              <a:rPr lang="en-US" sz="3000" b="1" dirty="0" err="1" smtClean="0">
                <a:ln/>
                <a:solidFill>
                  <a:schemeClr val="accent3"/>
                </a:solidFill>
              </a:rPr>
              <a:t>Bharatiya</a:t>
            </a:r>
            <a:r>
              <a:rPr lang="en-US" sz="3000" b="1" dirty="0" smtClean="0">
                <a:ln/>
                <a:solidFill>
                  <a:schemeClr val="accent3"/>
                </a:solidFill>
              </a:rPr>
              <a:t> Borah</a:t>
            </a:r>
          </a:p>
          <a:p>
            <a:pPr algn="r"/>
            <a:r>
              <a:rPr lang="en-US" sz="3000" b="1" dirty="0" smtClean="0">
                <a:ln/>
                <a:solidFill>
                  <a:schemeClr val="accent3"/>
                </a:solidFill>
              </a:rPr>
              <a:t>Director of Horticulture &amp; Food Processing,     Govt. of Assam</a:t>
            </a:r>
            <a:endParaRPr lang="en-US" sz="3000" b="1" dirty="0">
              <a:ln/>
              <a:solidFill>
                <a:schemeClr val="accent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52600" y="457200"/>
            <a:ext cx="10287000" cy="762000"/>
          </a:xfrm>
          <a:prstGeom prst="homePlate">
            <a:avLst/>
          </a:prstGeom>
          <a:solidFill>
            <a:schemeClr val="accent2">
              <a:lumMod val="20000"/>
              <a:lumOff val="8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en-US" sz="20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entury Gothic" panose="020B0502020202020204" pitchFamily="34" charset="0"/>
              </a:rPr>
              <a:t>SUMMARY OF  TOTAL ANNUAL ACTION PLAN, 2023-24   PROPOSED  FOR  Per Drop More Crop(PDMC) under PMKSY AS PER 125% OF ACTUAL ALLOCATION</a:t>
            </a:r>
            <a:endParaRPr lang="en-US" sz="2000" dirty="0">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68833227"/>
              </p:ext>
            </p:extLst>
          </p:nvPr>
        </p:nvGraphicFramePr>
        <p:xfrm>
          <a:off x="1600200" y="1905000"/>
          <a:ext cx="10439400" cy="3962978"/>
        </p:xfrm>
        <a:graphic>
          <a:graphicData uri="http://schemas.openxmlformats.org/drawingml/2006/table">
            <a:tbl>
              <a:tblPr>
                <a:tableStyleId>{5940675A-B579-460E-94D1-54222C63F5DA}</a:tableStyleId>
              </a:tblPr>
              <a:tblGrid>
                <a:gridCol w="512859">
                  <a:extLst>
                    <a:ext uri="{9D8B030D-6E8A-4147-A177-3AD203B41FA5}">
                      <a16:colId xmlns="" xmlns:a16="http://schemas.microsoft.com/office/drawing/2014/main" val="20000"/>
                    </a:ext>
                  </a:extLst>
                </a:gridCol>
                <a:gridCol w="1624054">
                  <a:extLst>
                    <a:ext uri="{9D8B030D-6E8A-4147-A177-3AD203B41FA5}">
                      <a16:colId xmlns="" xmlns:a16="http://schemas.microsoft.com/office/drawing/2014/main" val="20001"/>
                    </a:ext>
                  </a:extLst>
                </a:gridCol>
                <a:gridCol w="940242">
                  <a:extLst>
                    <a:ext uri="{9D8B030D-6E8A-4147-A177-3AD203B41FA5}">
                      <a16:colId xmlns="" xmlns:a16="http://schemas.microsoft.com/office/drawing/2014/main" val="20002"/>
                    </a:ext>
                  </a:extLst>
                </a:gridCol>
                <a:gridCol w="1342445">
                  <a:extLst>
                    <a:ext uri="{9D8B030D-6E8A-4147-A177-3AD203B41FA5}">
                      <a16:colId xmlns="" xmlns:a16="http://schemas.microsoft.com/office/drawing/2014/main" val="20003"/>
                    </a:ext>
                  </a:extLst>
                </a:gridCol>
                <a:gridCol w="1066800">
                  <a:extLst>
                    <a:ext uri="{9D8B030D-6E8A-4147-A177-3AD203B41FA5}">
                      <a16:colId xmlns="" xmlns:a16="http://schemas.microsoft.com/office/drawing/2014/main" val="20004"/>
                    </a:ext>
                  </a:extLst>
                </a:gridCol>
                <a:gridCol w="1143000">
                  <a:extLst>
                    <a:ext uri="{9D8B030D-6E8A-4147-A177-3AD203B41FA5}">
                      <a16:colId xmlns="" xmlns:a16="http://schemas.microsoft.com/office/drawing/2014/main" val="20005"/>
                    </a:ext>
                  </a:extLst>
                </a:gridCol>
                <a:gridCol w="1447800">
                  <a:extLst>
                    <a:ext uri="{9D8B030D-6E8A-4147-A177-3AD203B41FA5}">
                      <a16:colId xmlns="" xmlns:a16="http://schemas.microsoft.com/office/drawing/2014/main" val="20006"/>
                    </a:ext>
                  </a:extLst>
                </a:gridCol>
                <a:gridCol w="1295400">
                  <a:extLst>
                    <a:ext uri="{9D8B030D-6E8A-4147-A177-3AD203B41FA5}">
                      <a16:colId xmlns="" xmlns:a16="http://schemas.microsoft.com/office/drawing/2014/main" val="20007"/>
                    </a:ext>
                  </a:extLst>
                </a:gridCol>
                <a:gridCol w="1066800">
                  <a:extLst>
                    <a:ext uri="{9D8B030D-6E8A-4147-A177-3AD203B41FA5}">
                      <a16:colId xmlns="" xmlns:a16="http://schemas.microsoft.com/office/drawing/2014/main" val="20008"/>
                    </a:ext>
                  </a:extLst>
                </a:gridCol>
              </a:tblGrid>
              <a:tr h="1085415">
                <a:tc rowSpan="2">
                  <a:txBody>
                    <a:bodyPr/>
                    <a:lstStyle/>
                    <a:p>
                      <a:pPr marL="0" marR="0" algn="l">
                        <a:spcBef>
                          <a:spcPts val="0"/>
                        </a:spcBef>
                        <a:spcAft>
                          <a:spcPts val="0"/>
                        </a:spcAft>
                      </a:pPr>
                      <a:r>
                        <a:rPr lang="en-US" sz="1800" b="1" dirty="0" err="1">
                          <a:solidFill>
                            <a:schemeClr val="accent4">
                              <a:lumMod val="50000"/>
                            </a:schemeClr>
                          </a:solidFill>
                        </a:rPr>
                        <a:t>Sl</a:t>
                      </a:r>
                      <a:r>
                        <a:rPr lang="en-US" sz="1800" b="1" dirty="0">
                          <a:solidFill>
                            <a:schemeClr val="accent4">
                              <a:lumMod val="50000"/>
                            </a:schemeClr>
                          </a:solidFill>
                        </a:rPr>
                        <a:t> No.</a:t>
                      </a:r>
                      <a:endParaRPr lang="en-US" sz="1800" b="1" dirty="0">
                        <a:solidFill>
                          <a:schemeClr val="accent4">
                            <a:lumMod val="50000"/>
                          </a:schemeClr>
                        </a:solidFill>
                        <a:latin typeface="+mj-lt"/>
                        <a:ea typeface="Calibri"/>
                        <a:cs typeface="Times New Roman"/>
                      </a:endParaRPr>
                    </a:p>
                  </a:txBody>
                  <a:tcPr marL="65198" marR="65198" marT="0" marB="0"/>
                </a:tc>
                <a:tc rowSpan="2">
                  <a:txBody>
                    <a:bodyPr/>
                    <a:lstStyle/>
                    <a:p>
                      <a:pPr marL="0" marR="0" algn="l">
                        <a:spcBef>
                          <a:spcPts val="0"/>
                        </a:spcBef>
                        <a:spcAft>
                          <a:spcPts val="0"/>
                        </a:spcAft>
                      </a:pPr>
                      <a:r>
                        <a:rPr lang="en-US" sz="1800" b="1" dirty="0">
                          <a:solidFill>
                            <a:schemeClr val="accent4">
                              <a:lumMod val="50000"/>
                            </a:schemeClr>
                          </a:solidFill>
                        </a:rPr>
                        <a:t>Components</a:t>
                      </a:r>
                      <a:endParaRPr lang="en-US" sz="1800" b="1" dirty="0">
                        <a:solidFill>
                          <a:schemeClr val="accent4">
                            <a:lumMod val="50000"/>
                          </a:schemeClr>
                        </a:solidFill>
                        <a:latin typeface="+mj-lt"/>
                        <a:ea typeface="Calibri"/>
                        <a:cs typeface="Times New Roman"/>
                      </a:endParaRPr>
                    </a:p>
                  </a:txBody>
                  <a:tcPr marL="65198" marR="65198" marT="0" marB="0"/>
                </a:tc>
                <a:tc rowSpan="2">
                  <a:txBody>
                    <a:bodyPr/>
                    <a:lstStyle/>
                    <a:p>
                      <a:pPr marL="0" marR="0" algn="l">
                        <a:spcBef>
                          <a:spcPts val="0"/>
                        </a:spcBef>
                        <a:spcAft>
                          <a:spcPts val="0"/>
                        </a:spcAft>
                      </a:pPr>
                      <a:r>
                        <a:rPr lang="en-US" sz="1800" b="1" dirty="0" err="1">
                          <a:solidFill>
                            <a:schemeClr val="accent4">
                              <a:lumMod val="50000"/>
                            </a:schemeClr>
                          </a:solidFill>
                        </a:rPr>
                        <a:t>Nos</a:t>
                      </a:r>
                      <a:r>
                        <a:rPr lang="en-US" sz="1800" b="1" dirty="0">
                          <a:solidFill>
                            <a:schemeClr val="accent4">
                              <a:lumMod val="50000"/>
                            </a:schemeClr>
                          </a:solidFill>
                        </a:rPr>
                        <a:t> of Farmers</a:t>
                      </a:r>
                      <a:endParaRPr lang="en-US" sz="1800" b="1" dirty="0">
                        <a:solidFill>
                          <a:schemeClr val="accent4">
                            <a:lumMod val="50000"/>
                          </a:schemeClr>
                        </a:solidFill>
                        <a:latin typeface="+mj-lt"/>
                        <a:ea typeface="Calibri"/>
                        <a:cs typeface="Times New Roman"/>
                      </a:endParaRPr>
                    </a:p>
                  </a:txBody>
                  <a:tcPr marL="65198" marR="65198" marT="0" marB="0"/>
                </a:tc>
                <a:tc rowSpan="2">
                  <a:txBody>
                    <a:bodyPr/>
                    <a:lstStyle/>
                    <a:p>
                      <a:pPr marL="0" marR="0" algn="l">
                        <a:spcBef>
                          <a:spcPts val="0"/>
                        </a:spcBef>
                        <a:spcAft>
                          <a:spcPts val="0"/>
                        </a:spcAft>
                      </a:pPr>
                      <a:r>
                        <a:rPr lang="en-US" sz="1800" b="1" dirty="0">
                          <a:solidFill>
                            <a:schemeClr val="accent4">
                              <a:lumMod val="50000"/>
                            </a:schemeClr>
                          </a:solidFill>
                        </a:rPr>
                        <a:t>Area in Ha/ Nos.  of Units</a:t>
                      </a:r>
                      <a:endParaRPr lang="en-US" sz="1800" b="1" dirty="0">
                        <a:solidFill>
                          <a:schemeClr val="accent4">
                            <a:lumMod val="50000"/>
                          </a:schemeClr>
                        </a:solidFill>
                        <a:latin typeface="+mj-lt"/>
                        <a:ea typeface="Calibri"/>
                        <a:cs typeface="Times New Roman"/>
                      </a:endParaRPr>
                    </a:p>
                  </a:txBody>
                  <a:tcPr marL="65198" marR="65198" marT="0" marB="0"/>
                </a:tc>
                <a:tc gridSpan="2">
                  <a:txBody>
                    <a:bodyPr/>
                    <a:lstStyle/>
                    <a:p>
                      <a:pPr marL="0" marR="0" algn="ctr">
                        <a:spcBef>
                          <a:spcPts val="0"/>
                        </a:spcBef>
                        <a:spcAft>
                          <a:spcPts val="0"/>
                        </a:spcAft>
                        <a:tabLst>
                          <a:tab pos="457200" algn="l"/>
                          <a:tab pos="2866390" algn="ctr"/>
                        </a:tabLst>
                      </a:pPr>
                      <a:r>
                        <a:rPr lang="en-US" sz="1800" b="1" dirty="0">
                          <a:solidFill>
                            <a:schemeClr val="accent4">
                              <a:lumMod val="50000"/>
                            </a:schemeClr>
                          </a:solidFill>
                        </a:rPr>
                        <a:t>Financial under PMKSY</a:t>
                      </a:r>
                    </a:p>
                    <a:p>
                      <a:pPr marL="0" marR="0" algn="ctr">
                        <a:spcBef>
                          <a:spcPts val="0"/>
                        </a:spcBef>
                        <a:spcAft>
                          <a:spcPts val="0"/>
                        </a:spcAft>
                        <a:tabLst>
                          <a:tab pos="457200" algn="l"/>
                          <a:tab pos="2866390" algn="ctr"/>
                        </a:tabLst>
                      </a:pPr>
                      <a:r>
                        <a:rPr lang="en-US" sz="1800" b="1" dirty="0">
                          <a:solidFill>
                            <a:schemeClr val="accent4">
                              <a:lumMod val="50000"/>
                            </a:schemeClr>
                          </a:solidFill>
                        </a:rPr>
                        <a:t> (</a:t>
                      </a:r>
                      <a:r>
                        <a:rPr lang="en-US" sz="1800" b="1" dirty="0" err="1">
                          <a:solidFill>
                            <a:schemeClr val="accent4">
                              <a:lumMod val="50000"/>
                            </a:schemeClr>
                          </a:solidFill>
                        </a:rPr>
                        <a:t>Rs</a:t>
                      </a:r>
                      <a:r>
                        <a:rPr lang="en-US" sz="1800" b="1" dirty="0">
                          <a:solidFill>
                            <a:schemeClr val="accent4">
                              <a:lumMod val="50000"/>
                            </a:schemeClr>
                          </a:solidFill>
                        </a:rPr>
                        <a:t> in lakhs)</a:t>
                      </a:r>
                      <a:endParaRPr lang="en-US" sz="1800" b="1" dirty="0">
                        <a:solidFill>
                          <a:schemeClr val="accent4">
                            <a:lumMod val="50000"/>
                          </a:schemeClr>
                        </a:solidFill>
                        <a:latin typeface="+mj-lt"/>
                        <a:ea typeface="Calibri"/>
                        <a:cs typeface="Times New Roman"/>
                      </a:endParaRPr>
                    </a:p>
                  </a:txBody>
                  <a:tcPr marL="65198" marR="65198" marT="0" marB="0"/>
                </a:tc>
                <a:tc hMerge="1">
                  <a:txBody>
                    <a:bodyPr/>
                    <a:lstStyle/>
                    <a:p>
                      <a:endParaRPr lang="en-US"/>
                    </a:p>
                  </a:txBody>
                  <a:tcPr/>
                </a:tc>
                <a:tc rowSpan="2">
                  <a:txBody>
                    <a:bodyPr/>
                    <a:lstStyle/>
                    <a:p>
                      <a:pPr marL="0" marR="0" algn="ctr">
                        <a:spcBef>
                          <a:spcPts val="0"/>
                        </a:spcBef>
                        <a:spcAft>
                          <a:spcPts val="0"/>
                        </a:spcAft>
                        <a:tabLst>
                          <a:tab pos="457200" algn="l"/>
                          <a:tab pos="2866390" algn="ctr"/>
                        </a:tabLst>
                      </a:pPr>
                      <a:r>
                        <a:rPr lang="en-US" sz="1800" b="1" dirty="0">
                          <a:solidFill>
                            <a:schemeClr val="accent4">
                              <a:lumMod val="50000"/>
                            </a:schemeClr>
                          </a:solidFill>
                        </a:rPr>
                        <a:t>Additional State Top-Up from CMSGUY (</a:t>
                      </a:r>
                      <a:r>
                        <a:rPr lang="en-US" sz="1800" b="1" dirty="0" err="1">
                          <a:solidFill>
                            <a:schemeClr val="accent4">
                              <a:lumMod val="50000"/>
                            </a:schemeClr>
                          </a:solidFill>
                        </a:rPr>
                        <a:t>Rs</a:t>
                      </a:r>
                      <a:r>
                        <a:rPr lang="en-US" sz="1800" b="1" dirty="0">
                          <a:solidFill>
                            <a:schemeClr val="accent4">
                              <a:lumMod val="50000"/>
                            </a:schemeClr>
                          </a:solidFill>
                        </a:rPr>
                        <a:t> in Lakh)</a:t>
                      </a:r>
                      <a:endParaRPr lang="en-US" sz="1800" b="1" dirty="0">
                        <a:solidFill>
                          <a:schemeClr val="accent4">
                            <a:lumMod val="50000"/>
                          </a:schemeClr>
                        </a:solidFill>
                        <a:latin typeface="+mj-lt"/>
                        <a:ea typeface="Calibri"/>
                        <a:cs typeface="Times New Roman"/>
                      </a:endParaRPr>
                    </a:p>
                  </a:txBody>
                  <a:tcPr marL="65198" marR="65198" marT="0" marB="0"/>
                </a:tc>
                <a:tc rowSpan="2">
                  <a:txBody>
                    <a:bodyPr/>
                    <a:lstStyle/>
                    <a:p>
                      <a:pPr marL="0" marR="0" algn="ctr">
                        <a:spcBef>
                          <a:spcPts val="0"/>
                        </a:spcBef>
                        <a:spcAft>
                          <a:spcPts val="0"/>
                        </a:spcAft>
                        <a:tabLst>
                          <a:tab pos="457200" algn="l"/>
                          <a:tab pos="2866390" algn="ctr"/>
                        </a:tabLst>
                      </a:pPr>
                      <a:r>
                        <a:rPr lang="en-US" sz="1800" b="1" dirty="0">
                          <a:solidFill>
                            <a:schemeClr val="accent4">
                              <a:lumMod val="50000"/>
                            </a:schemeClr>
                          </a:solidFill>
                        </a:rPr>
                        <a:t>Total Assistance</a:t>
                      </a:r>
                    </a:p>
                    <a:p>
                      <a:pPr marL="0" marR="0" algn="ctr">
                        <a:spcBef>
                          <a:spcPts val="0"/>
                        </a:spcBef>
                        <a:spcAft>
                          <a:spcPts val="0"/>
                        </a:spcAft>
                        <a:tabLst>
                          <a:tab pos="457200" algn="l"/>
                          <a:tab pos="2866390" algn="ctr"/>
                        </a:tabLst>
                      </a:pPr>
                      <a:r>
                        <a:rPr lang="en-US" sz="1800" b="1" dirty="0">
                          <a:solidFill>
                            <a:schemeClr val="accent4">
                              <a:lumMod val="50000"/>
                            </a:schemeClr>
                          </a:solidFill>
                        </a:rPr>
                        <a:t>(Rs in </a:t>
                      </a:r>
                      <a:r>
                        <a:rPr lang="en-US" sz="1800" b="1" dirty="0" err="1">
                          <a:solidFill>
                            <a:schemeClr val="accent4">
                              <a:lumMod val="50000"/>
                            </a:schemeClr>
                          </a:solidFill>
                        </a:rPr>
                        <a:t>Lakhs</a:t>
                      </a:r>
                      <a:r>
                        <a:rPr lang="en-US" sz="1800" b="1" dirty="0">
                          <a:solidFill>
                            <a:schemeClr val="accent4">
                              <a:lumMod val="50000"/>
                            </a:schemeClr>
                          </a:solidFill>
                        </a:rPr>
                        <a:t>)</a:t>
                      </a:r>
                      <a:endParaRPr lang="en-US" sz="1800" b="1" dirty="0">
                        <a:solidFill>
                          <a:schemeClr val="accent4">
                            <a:lumMod val="50000"/>
                          </a:schemeClr>
                        </a:solidFill>
                        <a:latin typeface="+mj-lt"/>
                        <a:ea typeface="Calibri"/>
                        <a:cs typeface="Times New Roman"/>
                      </a:endParaRPr>
                    </a:p>
                  </a:txBody>
                  <a:tcPr marL="65198" marR="65198" marT="0" marB="0"/>
                </a:tc>
                <a:tc rowSpan="2">
                  <a:txBody>
                    <a:bodyPr/>
                    <a:lstStyle/>
                    <a:p>
                      <a:pPr marL="0" marR="0" algn="ctr">
                        <a:spcBef>
                          <a:spcPts val="0"/>
                        </a:spcBef>
                        <a:spcAft>
                          <a:spcPts val="0"/>
                        </a:spcAft>
                        <a:tabLst>
                          <a:tab pos="457200" algn="l"/>
                          <a:tab pos="2866390" algn="ctr"/>
                        </a:tabLst>
                      </a:pPr>
                      <a:r>
                        <a:rPr lang="en-US" sz="1800" b="1">
                          <a:solidFill>
                            <a:schemeClr val="accent4">
                              <a:lumMod val="50000"/>
                            </a:schemeClr>
                          </a:solidFill>
                        </a:rPr>
                        <a:t>Farmers Share</a:t>
                      </a:r>
                    </a:p>
                    <a:p>
                      <a:pPr marL="0" marR="0" algn="ctr">
                        <a:spcBef>
                          <a:spcPts val="0"/>
                        </a:spcBef>
                        <a:spcAft>
                          <a:spcPts val="0"/>
                        </a:spcAft>
                      </a:pPr>
                      <a:r>
                        <a:rPr lang="en-US" sz="1800" b="1">
                          <a:solidFill>
                            <a:schemeClr val="accent4">
                              <a:lumMod val="50000"/>
                            </a:schemeClr>
                          </a:solidFill>
                        </a:rPr>
                        <a:t>(Rs in Lakhs)</a:t>
                      </a:r>
                      <a:endParaRPr lang="en-US" sz="1800" b="1">
                        <a:solidFill>
                          <a:schemeClr val="accent4">
                            <a:lumMod val="50000"/>
                          </a:schemeClr>
                        </a:solidFill>
                        <a:latin typeface="+mj-lt"/>
                        <a:ea typeface="Calibri"/>
                        <a:cs typeface="Times New Roman"/>
                      </a:endParaRPr>
                    </a:p>
                  </a:txBody>
                  <a:tcPr marL="65198" marR="65198" marT="0" marB="0"/>
                </a:tc>
                <a:extLst>
                  <a:ext uri="{0D108BD9-81ED-4DB2-BD59-A6C34878D82A}">
                    <a16:rowId xmlns="" xmlns:a16="http://schemas.microsoft.com/office/drawing/2014/main" val="10000"/>
                  </a:ext>
                </a:extLst>
              </a:tr>
              <a:tr h="9144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457200" algn="l"/>
                          <a:tab pos="2866390" algn="ctr"/>
                        </a:tabLst>
                      </a:pPr>
                      <a:r>
                        <a:rPr lang="en-US" sz="1800" b="1" dirty="0">
                          <a:solidFill>
                            <a:schemeClr val="accent4">
                              <a:lumMod val="50000"/>
                            </a:schemeClr>
                          </a:solidFill>
                        </a:rPr>
                        <a:t>GOI share</a:t>
                      </a:r>
                      <a:endParaRPr lang="en-US" sz="1800" b="1" dirty="0">
                        <a:solidFill>
                          <a:schemeClr val="accent4">
                            <a:lumMod val="50000"/>
                          </a:schemeClr>
                        </a:solidFill>
                        <a:latin typeface="+mj-lt"/>
                        <a:ea typeface="Calibri"/>
                        <a:cs typeface="Times New Roman"/>
                      </a:endParaRPr>
                    </a:p>
                  </a:txBody>
                  <a:tcPr marL="65198" marR="65198" marT="0" marB="0"/>
                </a:tc>
                <a:tc>
                  <a:txBody>
                    <a:bodyPr/>
                    <a:lstStyle/>
                    <a:p>
                      <a:pPr marL="0" marR="0" algn="ctr">
                        <a:spcBef>
                          <a:spcPts val="0"/>
                        </a:spcBef>
                        <a:spcAft>
                          <a:spcPts val="0"/>
                        </a:spcAft>
                        <a:tabLst>
                          <a:tab pos="457200" algn="l"/>
                          <a:tab pos="2866390" algn="ctr"/>
                        </a:tabLst>
                      </a:pPr>
                      <a:r>
                        <a:rPr lang="en-US" sz="1800" b="1" dirty="0">
                          <a:solidFill>
                            <a:schemeClr val="accent4">
                              <a:lumMod val="50000"/>
                            </a:schemeClr>
                          </a:solidFill>
                        </a:rPr>
                        <a:t>State share</a:t>
                      </a:r>
                      <a:endParaRPr lang="en-US" sz="1800" b="1" dirty="0">
                        <a:solidFill>
                          <a:schemeClr val="accent4">
                            <a:lumMod val="50000"/>
                          </a:schemeClr>
                        </a:solidFill>
                        <a:latin typeface="+mj-lt"/>
                        <a:ea typeface="Calibri"/>
                        <a:cs typeface="Times New Roman"/>
                      </a:endParaRPr>
                    </a:p>
                  </a:txBody>
                  <a:tcPr marL="65198" marR="6519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1"/>
                  </a:ext>
                </a:extLst>
              </a:tr>
              <a:tr h="723610">
                <a:tc>
                  <a:txBody>
                    <a:bodyPr/>
                    <a:lstStyle/>
                    <a:p>
                      <a:pPr marL="0" marR="0" algn="l">
                        <a:spcBef>
                          <a:spcPts val="0"/>
                        </a:spcBef>
                        <a:spcAft>
                          <a:spcPts val="0"/>
                        </a:spcAft>
                      </a:pPr>
                      <a:r>
                        <a:rPr lang="en-US" sz="1800" b="1">
                          <a:solidFill>
                            <a:schemeClr val="accent4">
                              <a:lumMod val="50000"/>
                            </a:schemeClr>
                          </a:solidFill>
                        </a:rPr>
                        <a:t>1</a:t>
                      </a: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l">
                        <a:spcBef>
                          <a:spcPts val="0"/>
                        </a:spcBef>
                        <a:spcAft>
                          <a:spcPts val="0"/>
                        </a:spcAft>
                      </a:pPr>
                      <a:r>
                        <a:rPr lang="en-US" sz="1800" b="1">
                          <a:solidFill>
                            <a:schemeClr val="accent4">
                              <a:lumMod val="50000"/>
                            </a:schemeClr>
                          </a:solidFill>
                        </a:rPr>
                        <a:t>PDMC(Micro Irrigation)</a:t>
                      </a: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ctr">
                        <a:spcBef>
                          <a:spcPts val="0"/>
                        </a:spcBef>
                        <a:spcAft>
                          <a:spcPts val="0"/>
                        </a:spcAft>
                      </a:pPr>
                      <a:r>
                        <a:rPr lang="en-US" sz="1800" b="1" dirty="0" smtClean="0">
                          <a:solidFill>
                            <a:schemeClr val="accent4">
                              <a:lumMod val="50000"/>
                            </a:schemeClr>
                          </a:solidFill>
                        </a:rPr>
                        <a:t>22918</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800" b="1" dirty="0" smtClean="0">
                          <a:solidFill>
                            <a:schemeClr val="accent4">
                              <a:lumMod val="50000"/>
                            </a:schemeClr>
                          </a:solidFill>
                        </a:rPr>
                        <a:t>19466.6</a:t>
                      </a:r>
                      <a:r>
                        <a:rPr lang="en-US" sz="1800" b="1" baseline="0" dirty="0" smtClean="0">
                          <a:solidFill>
                            <a:schemeClr val="accent4">
                              <a:lumMod val="50000"/>
                            </a:schemeClr>
                          </a:solidFill>
                        </a:rPr>
                        <a:t> </a:t>
                      </a:r>
                      <a:r>
                        <a:rPr lang="en-US" sz="1800" b="1" dirty="0" smtClean="0">
                          <a:solidFill>
                            <a:schemeClr val="accent4">
                              <a:lumMod val="50000"/>
                            </a:schemeClr>
                          </a:solidFill>
                        </a:rPr>
                        <a:t>Ha</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5212.00</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tabLst>
                          <a:tab pos="457200" algn="l"/>
                          <a:tab pos="2866390" algn="ctr"/>
                        </a:tabLst>
                      </a:pPr>
                      <a:r>
                        <a:rPr lang="en-US" sz="1800" b="1" dirty="0" smtClean="0">
                          <a:solidFill>
                            <a:schemeClr val="accent4">
                              <a:lumMod val="50000"/>
                            </a:schemeClr>
                          </a:solidFill>
                        </a:rPr>
                        <a:t>579.11</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tabLst>
                          <a:tab pos="457200" algn="l"/>
                          <a:tab pos="2866390" algn="ctr"/>
                        </a:tabLst>
                      </a:pPr>
                      <a:r>
                        <a:rPr lang="en-US" sz="1800" b="1" dirty="0" smtClean="0">
                          <a:solidFill>
                            <a:schemeClr val="accent4">
                              <a:lumMod val="50000"/>
                            </a:schemeClr>
                          </a:solidFill>
                        </a:rPr>
                        <a:t>3008.38</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tabLst>
                          <a:tab pos="457200" algn="l"/>
                          <a:tab pos="2866390" algn="ctr"/>
                        </a:tabLst>
                      </a:pPr>
                      <a:r>
                        <a:rPr lang="en-US" sz="1800" b="1" dirty="0" smtClean="0">
                          <a:solidFill>
                            <a:schemeClr val="accent4">
                              <a:lumMod val="50000"/>
                            </a:schemeClr>
                          </a:solidFill>
                        </a:rPr>
                        <a:t>8799.48</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tabLst>
                          <a:tab pos="457200" algn="l"/>
                          <a:tab pos="2866390" algn="ctr"/>
                        </a:tabLst>
                      </a:pPr>
                      <a:r>
                        <a:rPr lang="en-US" sz="1800" b="1" dirty="0" smtClean="0">
                          <a:solidFill>
                            <a:schemeClr val="accent4">
                              <a:lumMod val="50000"/>
                            </a:schemeClr>
                          </a:solidFill>
                        </a:rPr>
                        <a:t>1504.18</a:t>
                      </a:r>
                      <a:endParaRPr lang="en-US" sz="1800" b="1" dirty="0">
                        <a:solidFill>
                          <a:schemeClr val="accent4">
                            <a:lumMod val="50000"/>
                          </a:schemeClr>
                        </a:solidFill>
                        <a:latin typeface="+mj-lt"/>
                        <a:ea typeface="Calibri"/>
                        <a:cs typeface="Times New Roman"/>
                      </a:endParaRPr>
                    </a:p>
                  </a:txBody>
                  <a:tcPr marL="68580" marR="68580" marT="0" marB="0"/>
                </a:tc>
                <a:extLst>
                  <a:ext uri="{0D108BD9-81ED-4DB2-BD59-A6C34878D82A}">
                    <a16:rowId xmlns="" xmlns:a16="http://schemas.microsoft.com/office/drawing/2014/main" val="10002"/>
                  </a:ext>
                </a:extLst>
              </a:tr>
              <a:tr h="723610">
                <a:tc>
                  <a:txBody>
                    <a:bodyPr/>
                    <a:lstStyle/>
                    <a:p>
                      <a:pPr marL="0" marR="0" algn="l">
                        <a:spcBef>
                          <a:spcPts val="0"/>
                        </a:spcBef>
                        <a:spcAft>
                          <a:spcPts val="0"/>
                        </a:spcAft>
                      </a:pPr>
                      <a:r>
                        <a:rPr lang="en-US" sz="1800" b="1">
                          <a:solidFill>
                            <a:schemeClr val="accent4">
                              <a:lumMod val="50000"/>
                            </a:schemeClr>
                          </a:solidFill>
                        </a:rPr>
                        <a:t>2</a:t>
                      </a: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l">
                        <a:spcBef>
                          <a:spcPts val="0"/>
                        </a:spcBef>
                        <a:spcAft>
                          <a:spcPts val="0"/>
                        </a:spcAft>
                      </a:pPr>
                      <a:r>
                        <a:rPr lang="en-US" sz="1800" b="1">
                          <a:solidFill>
                            <a:schemeClr val="accent4">
                              <a:lumMod val="50000"/>
                            </a:schemeClr>
                          </a:solidFill>
                        </a:rPr>
                        <a:t>PDMC (Other Intervention)</a:t>
                      </a: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ctr">
                        <a:spcBef>
                          <a:spcPts val="0"/>
                        </a:spcBef>
                        <a:spcAft>
                          <a:spcPts val="0"/>
                        </a:spcAft>
                      </a:pPr>
                      <a:r>
                        <a:rPr lang="en-US" sz="1800" b="1" dirty="0" smtClean="0">
                          <a:solidFill>
                            <a:schemeClr val="accent4">
                              <a:lumMod val="50000"/>
                            </a:schemeClr>
                          </a:solidFill>
                        </a:rPr>
                        <a:t>9192</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ctr">
                        <a:spcBef>
                          <a:spcPts val="0"/>
                        </a:spcBef>
                        <a:spcAft>
                          <a:spcPts val="0"/>
                        </a:spcAft>
                      </a:pPr>
                      <a:r>
                        <a:rPr lang="en-US" sz="1800" b="1" dirty="0" smtClean="0">
                          <a:solidFill>
                            <a:schemeClr val="accent4">
                              <a:lumMod val="50000"/>
                            </a:schemeClr>
                          </a:solidFill>
                        </a:rPr>
                        <a:t>9192 Nos.</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1303.00</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144.77</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a:solidFill>
                            <a:schemeClr val="accent4">
                              <a:lumMod val="50000"/>
                            </a:schemeClr>
                          </a:solidFill>
                        </a:rPr>
                        <a:t>0.00</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1447.77</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1378.80</a:t>
                      </a:r>
                      <a:endParaRPr lang="en-US" sz="1800" b="1" dirty="0">
                        <a:solidFill>
                          <a:schemeClr val="accent4">
                            <a:lumMod val="50000"/>
                          </a:schemeClr>
                        </a:solidFill>
                        <a:latin typeface="+mj-lt"/>
                        <a:ea typeface="Calibri"/>
                        <a:cs typeface="Times New Roman"/>
                      </a:endParaRPr>
                    </a:p>
                  </a:txBody>
                  <a:tcPr marL="68580" marR="68580" marT="0" marB="0"/>
                </a:tc>
                <a:extLst>
                  <a:ext uri="{0D108BD9-81ED-4DB2-BD59-A6C34878D82A}">
                    <a16:rowId xmlns="" xmlns:a16="http://schemas.microsoft.com/office/drawing/2014/main" val="10003"/>
                  </a:ext>
                </a:extLst>
              </a:tr>
              <a:tr h="515943">
                <a:tc>
                  <a:txBody>
                    <a:bodyPr/>
                    <a:lstStyle/>
                    <a:p>
                      <a:pPr marL="0" marR="0" algn="l">
                        <a:spcBef>
                          <a:spcPts val="0"/>
                        </a:spcBef>
                        <a:spcAft>
                          <a:spcPts val="0"/>
                        </a:spcAft>
                      </a:pP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l">
                        <a:spcBef>
                          <a:spcPts val="0"/>
                        </a:spcBef>
                        <a:spcAft>
                          <a:spcPts val="0"/>
                        </a:spcAft>
                      </a:pPr>
                      <a:r>
                        <a:rPr lang="en-US" sz="1800" b="1">
                          <a:solidFill>
                            <a:schemeClr val="accent4">
                              <a:lumMod val="50000"/>
                            </a:schemeClr>
                          </a:solidFill>
                        </a:rPr>
                        <a:t>Total</a:t>
                      </a: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l">
                        <a:spcBef>
                          <a:spcPts val="0"/>
                        </a:spcBef>
                        <a:spcAft>
                          <a:spcPts val="0"/>
                        </a:spcAft>
                      </a:pPr>
                      <a:endParaRPr lang="en-US" sz="1800" b="1">
                        <a:solidFill>
                          <a:schemeClr val="accent4">
                            <a:lumMod val="50000"/>
                          </a:schemeClr>
                        </a:solidFill>
                        <a:latin typeface="+mj-lt"/>
                        <a:ea typeface="Calibri"/>
                        <a:cs typeface="Times New Roman"/>
                      </a:endParaRPr>
                    </a:p>
                  </a:txBody>
                  <a:tcPr marL="65198" marR="65198" marT="0" marB="0"/>
                </a:tc>
                <a:tc>
                  <a:txBody>
                    <a:bodyPr/>
                    <a:lstStyle/>
                    <a:p>
                      <a:pPr marL="0" marR="0" algn="l">
                        <a:spcBef>
                          <a:spcPts val="0"/>
                        </a:spcBef>
                        <a:spcAft>
                          <a:spcPts val="0"/>
                        </a:spcAft>
                      </a:pPr>
                      <a:endParaRPr lang="en-US" sz="1800" b="1" dirty="0">
                        <a:solidFill>
                          <a:schemeClr val="accent4">
                            <a:lumMod val="50000"/>
                          </a:schemeClr>
                        </a:solidFill>
                        <a:latin typeface="+mj-lt"/>
                        <a:ea typeface="Calibri"/>
                        <a:cs typeface="Times New Roman"/>
                      </a:endParaRPr>
                    </a:p>
                  </a:txBody>
                  <a:tcPr marL="65198" marR="65198" marT="0" marB="0"/>
                </a:tc>
                <a:tc>
                  <a:txBody>
                    <a:bodyPr/>
                    <a:lstStyle/>
                    <a:p>
                      <a:pPr marL="0" marR="0" algn="r">
                        <a:spcBef>
                          <a:spcPts val="0"/>
                        </a:spcBef>
                        <a:spcAft>
                          <a:spcPts val="0"/>
                        </a:spcAft>
                      </a:pPr>
                      <a:r>
                        <a:rPr lang="en-US" sz="1800" b="1" dirty="0" smtClean="0">
                          <a:solidFill>
                            <a:schemeClr val="accent4">
                              <a:lumMod val="50000"/>
                            </a:schemeClr>
                          </a:solidFill>
                        </a:rPr>
                        <a:t>6515.00</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723.88</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3008.38</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10247.25</a:t>
                      </a:r>
                      <a:endParaRPr lang="en-US" sz="1800" b="1" dirty="0">
                        <a:solidFill>
                          <a:schemeClr val="accent4">
                            <a:lumMod val="50000"/>
                          </a:schemeClr>
                        </a:solidFill>
                        <a:latin typeface="+mj-lt"/>
                        <a:ea typeface="Calibri"/>
                        <a:cs typeface="Times New Roman"/>
                      </a:endParaRPr>
                    </a:p>
                  </a:txBody>
                  <a:tcPr marL="68580" marR="68580" marT="0" marB="0"/>
                </a:tc>
                <a:tc>
                  <a:txBody>
                    <a:bodyPr/>
                    <a:lstStyle/>
                    <a:p>
                      <a:pPr marL="0" marR="0" algn="r">
                        <a:spcBef>
                          <a:spcPts val="0"/>
                        </a:spcBef>
                        <a:spcAft>
                          <a:spcPts val="0"/>
                        </a:spcAft>
                      </a:pPr>
                      <a:r>
                        <a:rPr lang="en-US" sz="1800" b="1" dirty="0" smtClean="0">
                          <a:solidFill>
                            <a:schemeClr val="accent4">
                              <a:lumMod val="50000"/>
                            </a:schemeClr>
                          </a:solidFill>
                        </a:rPr>
                        <a:t>2882.98</a:t>
                      </a:r>
                      <a:endParaRPr lang="en-US" sz="1800" b="1" dirty="0">
                        <a:solidFill>
                          <a:schemeClr val="accent4">
                            <a:lumMod val="50000"/>
                          </a:schemeClr>
                        </a:solidFill>
                        <a:latin typeface="+mj-lt"/>
                        <a:ea typeface="Calibri"/>
                        <a:cs typeface="Times New Roman"/>
                      </a:endParaRPr>
                    </a:p>
                  </a:txBody>
                  <a:tcPr marL="68580" marR="6858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83725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54" y="152400"/>
            <a:ext cx="8229600" cy="381000"/>
          </a:xfrm>
        </p:spPr>
        <p:txBody>
          <a:bodyPr>
            <a:noAutofit/>
          </a:bodyPr>
          <a:lstStyle/>
          <a:p>
            <a:r>
              <a:rPr lang="en-US" sz="2800" b="1" dirty="0">
                <a:solidFill>
                  <a:schemeClr val="accent4">
                    <a:lumMod val="50000"/>
                  </a:schemeClr>
                </a:solidFill>
              </a:rPr>
              <a:t>Prospect of Micro Irrigation in Assam</a:t>
            </a:r>
            <a:r>
              <a:rPr lang="en-US" sz="2400" b="1" dirty="0">
                <a:solidFill>
                  <a:schemeClr val="accent4">
                    <a:lumMod val="50000"/>
                  </a:schemeClr>
                </a:solidFill>
              </a:rPr>
              <a:t>  </a:t>
            </a:r>
          </a:p>
        </p:txBody>
      </p:sp>
      <p:sp>
        <p:nvSpPr>
          <p:cNvPr id="3" name="Content Placeholder 2"/>
          <p:cNvSpPr>
            <a:spLocks noGrp="1"/>
          </p:cNvSpPr>
          <p:nvPr>
            <p:ph idx="1"/>
          </p:nvPr>
        </p:nvSpPr>
        <p:spPr>
          <a:xfrm>
            <a:off x="1956178" y="838200"/>
            <a:ext cx="9702421" cy="5486400"/>
          </a:xfrm>
        </p:spPr>
        <p:txBody>
          <a:bodyPr>
            <a:normAutofit/>
          </a:bodyPr>
          <a:lstStyle/>
          <a:p>
            <a:pPr algn="just"/>
            <a:r>
              <a:rPr lang="en-US" sz="2000" b="1" dirty="0" smtClean="0">
                <a:solidFill>
                  <a:schemeClr val="accent4">
                    <a:lumMod val="50000"/>
                  </a:schemeClr>
                </a:solidFill>
              </a:rPr>
              <a:t>PMKSY-PDMC is able to attract many educated unemployed youth to take up cultivation of some of the high value crops like Dragon Fruits, Strawberry , Apple </a:t>
            </a:r>
            <a:r>
              <a:rPr lang="en-US" sz="2000" b="1" dirty="0" err="1" smtClean="0">
                <a:solidFill>
                  <a:schemeClr val="accent4">
                    <a:lumMod val="50000"/>
                  </a:schemeClr>
                </a:solidFill>
              </a:rPr>
              <a:t>Ber</a:t>
            </a:r>
            <a:r>
              <a:rPr lang="en-US" sz="2000" b="1" dirty="0" smtClean="0">
                <a:solidFill>
                  <a:schemeClr val="accent4">
                    <a:lumMod val="50000"/>
                  </a:schemeClr>
                </a:solidFill>
              </a:rPr>
              <a:t>, Vegetables under protected structure</a:t>
            </a:r>
          </a:p>
          <a:p>
            <a:pPr algn="just"/>
            <a:r>
              <a:rPr lang="en-US" sz="2000" b="1" dirty="0" smtClean="0">
                <a:solidFill>
                  <a:schemeClr val="accent4">
                    <a:lumMod val="50000"/>
                  </a:schemeClr>
                </a:solidFill>
              </a:rPr>
              <a:t>Banana and Assam Lemon are other crops in which  Drip Irrigation has become popular. Recently Assam lemon has able to find export market</a:t>
            </a:r>
          </a:p>
          <a:p>
            <a:pPr algn="just"/>
            <a:r>
              <a:rPr lang="en-US" sz="2000" b="1" dirty="0" smtClean="0">
                <a:solidFill>
                  <a:schemeClr val="accent4">
                    <a:lumMod val="50000"/>
                  </a:schemeClr>
                </a:solidFill>
              </a:rPr>
              <a:t>There is also huge demand for Micro Irrigation in the Tea sector, the small and marginal tea growers are immensely benefitting from this scheme.</a:t>
            </a:r>
          </a:p>
          <a:p>
            <a:pPr algn="just"/>
            <a:r>
              <a:rPr lang="en-US" sz="2000" b="1" dirty="0" smtClean="0">
                <a:solidFill>
                  <a:schemeClr val="accent4">
                    <a:lumMod val="50000"/>
                  </a:schemeClr>
                </a:solidFill>
              </a:rPr>
              <a:t>Demand is usually very high during Rabi season for all kind of  vegetables </a:t>
            </a:r>
            <a:r>
              <a:rPr lang="en-US" sz="2000" b="1" dirty="0">
                <a:solidFill>
                  <a:schemeClr val="accent4">
                    <a:lumMod val="50000"/>
                  </a:schemeClr>
                </a:solidFill>
              </a:rPr>
              <a:t>, Mustard, Maize , </a:t>
            </a:r>
            <a:r>
              <a:rPr lang="en-US" sz="2000" b="1" dirty="0" smtClean="0">
                <a:solidFill>
                  <a:schemeClr val="accent4">
                    <a:lumMod val="50000"/>
                  </a:schemeClr>
                </a:solidFill>
              </a:rPr>
              <a:t>Paddy</a:t>
            </a:r>
            <a:r>
              <a:rPr lang="en-US" sz="2000" b="1" dirty="0">
                <a:solidFill>
                  <a:schemeClr val="accent4">
                    <a:lumMod val="50000"/>
                  </a:schemeClr>
                </a:solidFill>
              </a:rPr>
              <a:t> </a:t>
            </a:r>
            <a:r>
              <a:rPr lang="en-US" sz="2000" b="1" dirty="0" smtClean="0">
                <a:solidFill>
                  <a:schemeClr val="accent4">
                    <a:lumMod val="50000"/>
                  </a:schemeClr>
                </a:solidFill>
              </a:rPr>
              <a:t>etc.</a:t>
            </a:r>
          </a:p>
          <a:p>
            <a:pPr algn="just"/>
            <a:r>
              <a:rPr lang="en-US" sz="2000" b="1" dirty="0" smtClean="0">
                <a:solidFill>
                  <a:schemeClr val="accent4">
                    <a:lumMod val="50000"/>
                  </a:schemeClr>
                </a:solidFill>
              </a:rPr>
              <a:t>Proposal for additional Top-Up subsidy @30% for next three years from 2023-24 to 2025-26 for an amount of 13852.81 Lakh against a target of 1(one) lakh ha has already submitted to Govt. for cabinet approval.</a:t>
            </a:r>
          </a:p>
          <a:p>
            <a:pPr algn="just"/>
            <a:r>
              <a:rPr lang="en-US" sz="2000" b="1" dirty="0" smtClean="0">
                <a:solidFill>
                  <a:schemeClr val="accent4">
                    <a:lumMod val="50000"/>
                  </a:schemeClr>
                </a:solidFill>
              </a:rPr>
              <a:t>Hope. In the coming three years the State will be able to show some good progress .</a:t>
            </a:r>
          </a:p>
          <a:p>
            <a:endParaRPr lang="en-US" dirty="0" smtClean="0"/>
          </a:p>
          <a:p>
            <a:pPr marL="0" indent="0">
              <a:buNone/>
            </a:pPr>
            <a:endParaRPr lang="en-US" dirty="0"/>
          </a:p>
        </p:txBody>
      </p:sp>
    </p:spTree>
    <p:extLst>
      <p:ext uri="{BB962C8B-B14F-4D97-AF65-F5344CB8AC3E}">
        <p14:creationId xmlns:p14="http://schemas.microsoft.com/office/powerpoint/2010/main" val="3636979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590800"/>
            <a:ext cx="6858000" cy="838200"/>
          </a:xfrm>
          <a:prstGeom prst="homePlate">
            <a:avLst/>
          </a:prstGeom>
          <a:solidFill>
            <a:schemeClr val="accent2">
              <a:lumMod val="20000"/>
              <a:lumOff val="80000"/>
            </a:schemeClr>
          </a:solidFill>
          <a:ln>
            <a:solidFill>
              <a:schemeClr val="bg2">
                <a:lumMod val="75000"/>
              </a:schemeClr>
            </a:solidFill>
          </a:ln>
        </p:spPr>
        <p:txBody>
          <a:bodyPr>
            <a:normAutofit fontScale="90000"/>
          </a:bodyPr>
          <a:lstStyle/>
          <a:p>
            <a:r>
              <a:rPr lang="en-US" dirty="0" smtClean="0"/>
              <a:t> </a:t>
            </a:r>
            <a:r>
              <a:rPr lang="en-US" sz="4400" dirty="0" smtClean="0"/>
              <a:t>Photographs of Activities</a:t>
            </a:r>
            <a:endParaRPr lang="en-US" sz="4400" dirty="0"/>
          </a:p>
        </p:txBody>
      </p:sp>
    </p:spTree>
    <p:extLst>
      <p:ext uri="{BB962C8B-B14F-4D97-AF65-F5344CB8AC3E}">
        <p14:creationId xmlns:p14="http://schemas.microsoft.com/office/powerpoint/2010/main" val="2475007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612" y="38571"/>
            <a:ext cx="8229600" cy="411162"/>
          </a:xfrm>
        </p:spPr>
        <p:txBody>
          <a:bodyPr>
            <a:normAutofit fontScale="90000"/>
          </a:bodyPr>
          <a:lstStyle/>
          <a:p>
            <a:r>
              <a:rPr lang="en-US" sz="2400" dirty="0"/>
              <a:t>Drip in Dragon Fruit, </a:t>
            </a:r>
            <a:r>
              <a:rPr lang="en-US" sz="2400" dirty="0" err="1"/>
              <a:t>Udalguri</a:t>
            </a:r>
            <a:r>
              <a:rPr lang="en-US" sz="2400" dirty="0"/>
              <a:t> District</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2964976" y="465656"/>
            <a:ext cx="6781800" cy="3103033"/>
          </a:xfrm>
          <a:prstGeom prst="rect">
            <a:avLst/>
          </a:prstGeom>
          <a:noFill/>
          <a:ln w="9525">
            <a:noFill/>
            <a:miter lim="800000"/>
            <a:headEnd/>
            <a:tailEnd/>
          </a:ln>
          <a:effectLst/>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3810001"/>
            <a:ext cx="6705600" cy="3048000"/>
          </a:xfrm>
          <a:prstGeom prst="rect">
            <a:avLst/>
          </a:prstGeom>
        </p:spPr>
      </p:pic>
    </p:spTree>
    <p:extLst>
      <p:ext uri="{BB962C8B-B14F-4D97-AF65-F5344CB8AC3E}">
        <p14:creationId xmlns:p14="http://schemas.microsoft.com/office/powerpoint/2010/main" val="1783044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0"/>
            <a:ext cx="8911687" cy="1280890"/>
          </a:xfrm>
        </p:spPr>
        <p:txBody>
          <a:bodyPr>
            <a:normAutofit/>
          </a:bodyPr>
          <a:lstStyle/>
          <a:p>
            <a:r>
              <a:rPr lang="en-US" sz="3200" dirty="0" smtClean="0"/>
              <a:t>Capsicum with drip Irrigation in Green House, </a:t>
            </a:r>
            <a:r>
              <a:rPr lang="en-US" sz="3200" dirty="0" err="1" smtClean="0"/>
              <a:t>Kamrup</a:t>
            </a:r>
            <a:r>
              <a:rPr lang="en-US" sz="3200" dirty="0" smtClean="0"/>
              <a:t> Dist.</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219200"/>
            <a:ext cx="9218611" cy="5257800"/>
          </a:xfrm>
        </p:spPr>
      </p:pic>
    </p:spTree>
    <p:extLst>
      <p:ext uri="{BB962C8B-B14F-4D97-AF65-F5344CB8AC3E}">
        <p14:creationId xmlns:p14="http://schemas.microsoft.com/office/powerpoint/2010/main" val="3842876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6963"/>
            <a:ext cx="6781800" cy="457200"/>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sz="2400" dirty="0">
                <a:solidFill>
                  <a:srgbClr val="002060"/>
                </a:solidFill>
              </a:rPr>
              <a:t> Drip in Banana, </a:t>
            </a:r>
            <a:r>
              <a:rPr lang="en-US" sz="2400" dirty="0" err="1">
                <a:solidFill>
                  <a:srgbClr val="002060"/>
                </a:solidFill>
              </a:rPr>
              <a:t>Goalpara</a:t>
            </a:r>
            <a:endParaRPr lang="en-US" sz="2400" dirty="0">
              <a:solidFill>
                <a:srgbClr val="002060"/>
              </a:solidFill>
            </a:endParaRPr>
          </a:p>
        </p:txBody>
      </p:sp>
      <p:pic>
        <p:nvPicPr>
          <p:cNvPr id="3" name="Picture 2" descr="C:\Users\hp\Pictures\Photo Glp &amp; Kok\6.1.jpg"/>
          <p:cNvPicPr>
            <a:picLocks noChangeAspect="1" noChangeArrowheads="1"/>
          </p:cNvPicPr>
          <p:nvPr/>
        </p:nvPicPr>
        <p:blipFill>
          <a:blip r:embed="rId2" cstate="print"/>
          <a:srcRect b="9859"/>
          <a:stretch>
            <a:fillRect/>
          </a:stretch>
        </p:blipFill>
        <p:spPr bwMode="auto">
          <a:xfrm>
            <a:off x="1795976" y="689966"/>
            <a:ext cx="5696803" cy="2999809"/>
          </a:xfrm>
          <a:prstGeom prst="rect">
            <a:avLst/>
          </a:prstGeom>
          <a:noFill/>
        </p:spPr>
      </p:pic>
      <p:pic>
        <p:nvPicPr>
          <p:cNvPr id="1027" name="Picture 3" descr="C:\Users\hp\Pictures\Photo Glp &amp; Kok\7.jpg"/>
          <p:cNvPicPr>
            <a:picLocks noChangeAspect="1" noChangeArrowheads="1"/>
          </p:cNvPicPr>
          <p:nvPr/>
        </p:nvPicPr>
        <p:blipFill>
          <a:blip r:embed="rId3" cstate="print"/>
          <a:srcRect b="24691"/>
          <a:stretch>
            <a:fillRect/>
          </a:stretch>
        </p:blipFill>
        <p:spPr bwMode="auto">
          <a:xfrm>
            <a:off x="7813344" y="1219200"/>
            <a:ext cx="4073856" cy="5334000"/>
          </a:xfrm>
          <a:prstGeom prst="rect">
            <a:avLst/>
          </a:prstGeom>
          <a:noFill/>
        </p:spPr>
      </p:pic>
      <p:pic>
        <p:nvPicPr>
          <p:cNvPr id="5" name="Picture 2" descr="F:\Delhi PMKSY Photo\Goalpara\37c07da0-42a3-47a0-90a9-0088cb9396e5.jpg"/>
          <p:cNvPicPr>
            <a:picLocks noChangeAspect="1" noChangeArrowheads="1"/>
          </p:cNvPicPr>
          <p:nvPr/>
        </p:nvPicPr>
        <p:blipFill>
          <a:blip r:embed="rId4" cstate="print"/>
          <a:srcRect/>
          <a:stretch>
            <a:fillRect/>
          </a:stretch>
        </p:blipFill>
        <p:spPr bwMode="auto">
          <a:xfrm>
            <a:off x="1845861" y="3886201"/>
            <a:ext cx="5679743" cy="2791587"/>
          </a:xfrm>
          <a:prstGeom prst="rect">
            <a:avLst/>
          </a:prstGeom>
          <a:noFill/>
          <a:ln w="28575">
            <a:solidFill>
              <a:srgbClr val="00B050"/>
            </a:solidFill>
            <a:miter lim="800000"/>
            <a:headEnd/>
            <a:tailEnd/>
          </a:ln>
        </p:spPr>
      </p:pic>
    </p:spTree>
    <p:extLst>
      <p:ext uri="{BB962C8B-B14F-4D97-AF65-F5344CB8AC3E}">
        <p14:creationId xmlns:p14="http://schemas.microsoft.com/office/powerpoint/2010/main" val="2504369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952" y="503238"/>
            <a:ext cx="3290248" cy="411162"/>
          </a:xfrm>
        </p:spPr>
        <p:txBody>
          <a:bodyPr>
            <a:normAutofit fontScale="90000"/>
          </a:bodyPr>
          <a:lstStyle/>
          <a:p>
            <a:r>
              <a:rPr lang="en-US" sz="2400" dirty="0"/>
              <a:t>Drip in Assam Lemon</a:t>
            </a:r>
          </a:p>
        </p:txBody>
      </p:sp>
      <p:pic>
        <p:nvPicPr>
          <p:cNvPr id="4" name="Picture 2"/>
          <p:cNvPicPr>
            <a:picLocks noGrp="1" noChangeAspect="1" noChangeArrowheads="1"/>
          </p:cNvPicPr>
          <p:nvPr>
            <p:ph idx="1"/>
          </p:nvPr>
        </p:nvPicPr>
        <p:blipFill>
          <a:blip r:embed="rId2" cstate="print"/>
          <a:srcRect/>
          <a:stretch>
            <a:fillRect/>
          </a:stretch>
        </p:blipFill>
        <p:spPr bwMode="auto">
          <a:xfrm>
            <a:off x="1905000" y="1143000"/>
            <a:ext cx="3757684" cy="4724400"/>
          </a:xfrm>
          <a:prstGeom prst="rect">
            <a:avLst/>
          </a:prstGeom>
          <a:noFill/>
          <a:ln w="9525">
            <a:noFill/>
            <a:miter lim="800000"/>
            <a:headEnd/>
            <a:tailEnd/>
          </a:ln>
          <a:effec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143000"/>
            <a:ext cx="4724400" cy="4724400"/>
          </a:xfrm>
          <a:prstGeom prst="rect">
            <a:avLst/>
          </a:prstGeom>
        </p:spPr>
      </p:pic>
      <p:sp>
        <p:nvSpPr>
          <p:cNvPr id="6" name="Title 1"/>
          <p:cNvSpPr txBox="1">
            <a:spLocks/>
          </p:cNvSpPr>
          <p:nvPr/>
        </p:nvSpPr>
        <p:spPr>
          <a:xfrm>
            <a:off x="7239001" y="503238"/>
            <a:ext cx="2370161" cy="41116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Drip in Tea</a:t>
            </a:r>
          </a:p>
        </p:txBody>
      </p:sp>
    </p:spTree>
    <p:extLst>
      <p:ext uri="{BB962C8B-B14F-4D97-AF65-F5344CB8AC3E}">
        <p14:creationId xmlns:p14="http://schemas.microsoft.com/office/powerpoint/2010/main" val="2040968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8229600" cy="487362"/>
          </a:xfrm>
        </p:spPr>
        <p:txBody>
          <a:bodyPr>
            <a:normAutofit fontScale="90000"/>
          </a:bodyPr>
          <a:lstStyle/>
          <a:p>
            <a:r>
              <a:rPr lang="en-US" dirty="0" smtClean="0"/>
              <a:t>Drip in Papaya, </a:t>
            </a:r>
            <a:r>
              <a:rPr lang="en-US" dirty="0" err="1" smtClean="0"/>
              <a:t>Chirang</a:t>
            </a:r>
            <a:r>
              <a:rPr lang="en-US" dirty="0" smtClean="0"/>
              <a:t> District</a:t>
            </a:r>
            <a:endParaRPr lang="en-US" dirty="0"/>
          </a:p>
        </p:txBody>
      </p:sp>
      <p:pic>
        <p:nvPicPr>
          <p:cNvPr id="4" name="Content Placeholder 3"/>
          <p:cNvPicPr>
            <a:picLocks noGrp="1" noChangeAspect="1" noChangeArrowheads="1"/>
          </p:cNvPicPr>
          <p:nvPr>
            <p:ph idx="1"/>
          </p:nvPr>
        </p:nvPicPr>
        <p:blipFill>
          <a:blip r:embed="rId2" cstate="print"/>
          <a:stretch>
            <a:fillRect/>
          </a:stretch>
        </p:blipFill>
        <p:spPr bwMode="auto">
          <a:xfrm>
            <a:off x="1981200" y="794940"/>
            <a:ext cx="9601200" cy="5758260"/>
          </a:xfrm>
          <a:prstGeom prst="rect">
            <a:avLst/>
          </a:prstGeom>
          <a:noFill/>
          <a:ln w="9525">
            <a:noFill/>
            <a:miter lim="800000"/>
            <a:headEnd/>
            <a:tailEnd/>
          </a:ln>
          <a:effectLst/>
        </p:spPr>
      </p:pic>
    </p:spTree>
    <p:extLst>
      <p:ext uri="{BB962C8B-B14F-4D97-AF65-F5344CB8AC3E}">
        <p14:creationId xmlns:p14="http://schemas.microsoft.com/office/powerpoint/2010/main" val="4285036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867400" cy="639762"/>
          </a:xfrm>
        </p:spPr>
        <p:txBody>
          <a:bodyPr>
            <a:normAutofit fontScale="90000"/>
          </a:bodyPr>
          <a:lstStyle/>
          <a:p>
            <a:r>
              <a:rPr lang="en-US" dirty="0" smtClean="0"/>
              <a:t>Drip in Strawberry </a:t>
            </a:r>
            <a:endParaRPr lang="en-US" dirty="0"/>
          </a:p>
        </p:txBody>
      </p:sp>
      <p:pic>
        <p:nvPicPr>
          <p:cNvPr id="6" name="Picture 2" descr="C:\Users\user\Pictures\Saved Pictures\67703a9f-bce1-46d7-b10a-19f4e70af287.jpg"/>
          <p:cNvPicPr>
            <a:picLocks noGrp="1" noChangeAspect="1" noChangeArrowheads="1"/>
          </p:cNvPicPr>
          <p:nvPr>
            <p:ph idx="1"/>
          </p:nvPr>
        </p:nvPicPr>
        <p:blipFill>
          <a:blip r:embed="rId2" cstate="print"/>
          <a:stretch>
            <a:fillRect/>
          </a:stretch>
        </p:blipFill>
        <p:spPr bwMode="auto">
          <a:xfrm>
            <a:off x="1371600" y="1143000"/>
            <a:ext cx="6934199" cy="5105400"/>
          </a:xfrm>
          <a:prstGeom prst="rect">
            <a:avLst/>
          </a:prstGeom>
          <a:noFill/>
          <a:ln w="28575">
            <a:solidFill>
              <a:srgbClr val="00B050"/>
            </a:solidFill>
            <a:miter lim="800000"/>
            <a:headEnd/>
            <a:tailEnd/>
          </a:ln>
        </p:spPr>
      </p:pic>
      <p:pic>
        <p:nvPicPr>
          <p:cNvPr id="7" name="Picture 6" descr="C:\Users\user\Pictures\Photo PMKSY GOI\PMKSY Photo\Goalpara\22 Homen Rabha.jpg"/>
          <p:cNvPicPr/>
          <p:nvPr/>
        </p:nvPicPr>
        <p:blipFill>
          <a:blip r:embed="rId3" cstate="print"/>
          <a:srcRect/>
          <a:stretch>
            <a:fillRect/>
          </a:stretch>
        </p:blipFill>
        <p:spPr bwMode="auto">
          <a:xfrm>
            <a:off x="7829843" y="3507545"/>
            <a:ext cx="4200525" cy="29718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6640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0" y="152400"/>
            <a:ext cx="7391400" cy="455612"/>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p>
            <a:pPr>
              <a:spcBef>
                <a:spcPct val="0"/>
              </a:spcBef>
              <a:defRPr/>
            </a:pPr>
            <a:r>
              <a:rPr lang="en-US" sz="2400" b="1" dirty="0">
                <a:solidFill>
                  <a:srgbClr val="002060"/>
                </a:solidFill>
                <a:effectLst>
                  <a:outerShdw blurRad="31750" dist="25400" dir="5400000" algn="tl" rotWithShape="0">
                    <a:srgbClr val="000000">
                      <a:alpha val="25000"/>
                    </a:srgbClr>
                  </a:outerShdw>
                </a:effectLst>
                <a:latin typeface="Cambria" pitchFamily="18" charset="0"/>
              </a:rPr>
              <a:t>DRIP IN  CABBAGE,  GOLAGHAT  DISTRICT</a:t>
            </a:r>
          </a:p>
        </p:txBody>
      </p:sp>
      <p:pic>
        <p:nvPicPr>
          <p:cNvPr id="6146" name="Picture 2"/>
          <p:cNvPicPr>
            <a:picLocks noChangeAspect="1" noChangeArrowheads="1"/>
          </p:cNvPicPr>
          <p:nvPr/>
        </p:nvPicPr>
        <p:blipFill>
          <a:blip r:embed="rId2" cstate="print"/>
          <a:srcRect/>
          <a:stretch>
            <a:fillRect/>
          </a:stretch>
        </p:blipFill>
        <p:spPr bwMode="auto">
          <a:xfrm>
            <a:off x="1752600" y="914400"/>
            <a:ext cx="9982200" cy="5791200"/>
          </a:xfrm>
          <a:prstGeom prst="rect">
            <a:avLst/>
          </a:prstGeom>
          <a:noFill/>
          <a:ln w="9525">
            <a:noFill/>
            <a:miter lim="800000"/>
            <a:headEnd/>
            <a:tailEnd/>
          </a:ln>
          <a:effectLst/>
        </p:spPr>
      </p:pic>
    </p:spTree>
    <p:extLst>
      <p:ext uri="{BB962C8B-B14F-4D97-AF65-F5344CB8AC3E}">
        <p14:creationId xmlns:p14="http://schemas.microsoft.com/office/powerpoint/2010/main" val="3450696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994" y="228600"/>
            <a:ext cx="5333206" cy="838201"/>
          </a:xfrm>
          <a:prstGeom prst="homePlate">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horz">
            <a:noAutofit/>
          </a:bodyPr>
          <a:lstStyle/>
          <a:p>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Basic</a:t>
            </a:r>
            <a:r>
              <a:rPr lang="en-US" sz="4000" b="1" dirty="0" smtClean="0">
                <a:ln w="22225">
                  <a:solidFill>
                    <a:schemeClr val="accent2"/>
                  </a:solidFill>
                  <a:prstDash val="solid"/>
                </a:ln>
                <a:solidFill>
                  <a:schemeClr val="accent2">
                    <a:lumMod val="40000"/>
                    <a:lumOff val="60000"/>
                  </a:schemeClr>
                </a:solidFill>
              </a:rPr>
              <a:t> </a:t>
            </a: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Information</a:t>
            </a:r>
            <a:r>
              <a:rPr lang="en-US" sz="4000" dirty="0" smtClean="0"/>
              <a:t> </a:t>
            </a:r>
            <a:endParaRPr lang="en-US" sz="4000" dirty="0"/>
          </a:p>
        </p:txBody>
      </p:sp>
      <p:sp>
        <p:nvSpPr>
          <p:cNvPr id="5" name="TextBox 4"/>
          <p:cNvSpPr txBox="1"/>
          <p:nvPr/>
        </p:nvSpPr>
        <p:spPr>
          <a:xfrm>
            <a:off x="2209800" y="1371600"/>
            <a:ext cx="8686800" cy="4893647"/>
          </a:xfrm>
          <a:prstGeom prst="rect">
            <a:avLst/>
          </a:prstGeom>
          <a:noFill/>
        </p:spPr>
        <p:txBody>
          <a:bodyPr wrap="square" rtlCol="0">
            <a:spAutoFit/>
          </a:bodyPr>
          <a:lstStyle/>
          <a:p>
            <a:pPr algn="just">
              <a:buFont typeface="Wingdings" pitchFamily="2" charset="2"/>
              <a:buChar char="Ø"/>
            </a:pPr>
            <a:r>
              <a:rPr lang="en-US" sz="2400" b="1" dirty="0">
                <a:solidFill>
                  <a:schemeClr val="accent4">
                    <a:lumMod val="50000"/>
                  </a:schemeClr>
                </a:solidFill>
              </a:rPr>
              <a:t>Assam is the gateway of entire North East except </a:t>
            </a:r>
            <a:r>
              <a:rPr lang="en-US" sz="2400" b="1" dirty="0" smtClean="0">
                <a:solidFill>
                  <a:schemeClr val="accent4">
                    <a:lumMod val="50000"/>
                  </a:schemeClr>
                </a:solidFill>
              </a:rPr>
              <a:t>Sikkim</a:t>
            </a:r>
          </a:p>
          <a:p>
            <a:pPr algn="just">
              <a:buFont typeface="Wingdings" pitchFamily="2" charset="2"/>
              <a:buChar char="Ø"/>
            </a:pPr>
            <a:endParaRPr lang="en-US" sz="2400" b="1" dirty="0">
              <a:solidFill>
                <a:schemeClr val="accent4">
                  <a:lumMod val="50000"/>
                </a:schemeClr>
              </a:solidFill>
            </a:endParaRPr>
          </a:p>
          <a:p>
            <a:pPr algn="just">
              <a:buFont typeface="Wingdings" pitchFamily="2" charset="2"/>
              <a:buChar char="Ø"/>
            </a:pPr>
            <a:r>
              <a:rPr lang="en-US" sz="2400" b="1" dirty="0">
                <a:solidFill>
                  <a:schemeClr val="accent4">
                    <a:lumMod val="50000"/>
                  </a:schemeClr>
                </a:solidFill>
              </a:rPr>
              <a:t>All the North East States are Hilly origin except Assam which has a mixture of Plain areas as well as hilly terrain</a:t>
            </a:r>
            <a:r>
              <a:rPr lang="en-US" sz="2400" b="1" dirty="0" smtClean="0">
                <a:solidFill>
                  <a:schemeClr val="accent4">
                    <a:lumMod val="50000"/>
                  </a:schemeClr>
                </a:solidFill>
              </a:rPr>
              <a:t>.</a:t>
            </a:r>
          </a:p>
          <a:p>
            <a:pPr algn="just"/>
            <a:endParaRPr lang="en-US" sz="2400" b="1" dirty="0">
              <a:solidFill>
                <a:schemeClr val="accent4">
                  <a:lumMod val="50000"/>
                </a:schemeClr>
              </a:solidFill>
            </a:endParaRPr>
          </a:p>
          <a:p>
            <a:pPr algn="just">
              <a:buFont typeface="Wingdings" pitchFamily="2" charset="2"/>
              <a:buChar char="Ø"/>
            </a:pPr>
            <a:r>
              <a:rPr lang="en-US" sz="2400" b="1" dirty="0">
                <a:solidFill>
                  <a:schemeClr val="accent4">
                    <a:lumMod val="50000"/>
                  </a:schemeClr>
                </a:solidFill>
              </a:rPr>
              <a:t>Average annual rainfall of Assam is 2584.5 mm which is much higher than the  National Average of 1180 mm</a:t>
            </a:r>
            <a:r>
              <a:rPr lang="en-US" sz="2400" b="1" dirty="0" smtClean="0">
                <a:solidFill>
                  <a:schemeClr val="accent4">
                    <a:lumMod val="50000"/>
                  </a:schemeClr>
                </a:solidFill>
              </a:rPr>
              <a:t>.</a:t>
            </a:r>
          </a:p>
          <a:p>
            <a:pPr algn="just"/>
            <a:endParaRPr lang="en-US" sz="2400" b="1" dirty="0">
              <a:solidFill>
                <a:schemeClr val="accent4">
                  <a:lumMod val="50000"/>
                </a:schemeClr>
              </a:solidFill>
            </a:endParaRPr>
          </a:p>
          <a:p>
            <a:pPr algn="just">
              <a:buFont typeface="Wingdings" pitchFamily="2" charset="2"/>
              <a:buChar char="Ø"/>
            </a:pPr>
            <a:r>
              <a:rPr lang="en-US" sz="2400" b="1" dirty="0">
                <a:solidFill>
                  <a:schemeClr val="accent4">
                    <a:lumMod val="50000"/>
                  </a:schemeClr>
                </a:solidFill>
              </a:rPr>
              <a:t>Micro Irrigation in </a:t>
            </a:r>
            <a:r>
              <a:rPr lang="en-US" sz="2400" b="1" dirty="0" smtClean="0">
                <a:solidFill>
                  <a:schemeClr val="accent4">
                    <a:lumMod val="50000"/>
                  </a:schemeClr>
                </a:solidFill>
              </a:rPr>
              <a:t>ASSAM  </a:t>
            </a:r>
            <a:r>
              <a:rPr lang="en-US" sz="2400" b="1" dirty="0">
                <a:solidFill>
                  <a:schemeClr val="accent4">
                    <a:lumMod val="50000"/>
                  </a:schemeClr>
                </a:solidFill>
              </a:rPr>
              <a:t>is still in early stages compared to many of the States in India</a:t>
            </a:r>
            <a:r>
              <a:rPr lang="en-US" sz="2400" b="1" dirty="0" smtClean="0">
                <a:solidFill>
                  <a:schemeClr val="accent4">
                    <a:lumMod val="50000"/>
                  </a:schemeClr>
                </a:solidFill>
              </a:rPr>
              <a:t>.</a:t>
            </a:r>
          </a:p>
          <a:p>
            <a:pPr algn="just"/>
            <a:endParaRPr lang="en-US" sz="2400" b="1" dirty="0">
              <a:solidFill>
                <a:schemeClr val="accent4">
                  <a:lumMod val="50000"/>
                </a:schemeClr>
              </a:solidFill>
            </a:endParaRPr>
          </a:p>
          <a:p>
            <a:pPr algn="just">
              <a:buFont typeface="Wingdings" pitchFamily="2" charset="2"/>
              <a:buChar char="Ø"/>
            </a:pPr>
            <a:r>
              <a:rPr lang="en-US" sz="2400" b="1" dirty="0">
                <a:solidFill>
                  <a:schemeClr val="accent4">
                    <a:lumMod val="50000"/>
                  </a:schemeClr>
                </a:solidFill>
              </a:rPr>
              <a:t>However there is lot of Scope for Micro Irrigation in the </a:t>
            </a:r>
            <a:r>
              <a:rPr lang="en-US" sz="2400" b="1" dirty="0" err="1" smtClean="0">
                <a:solidFill>
                  <a:schemeClr val="accent4">
                    <a:lumMod val="50000"/>
                  </a:schemeClr>
                </a:solidFill>
              </a:rPr>
              <a:t>Agri</a:t>
            </a:r>
            <a:r>
              <a:rPr lang="en-US" sz="2400" b="1" dirty="0" smtClean="0">
                <a:solidFill>
                  <a:schemeClr val="accent4">
                    <a:lumMod val="50000"/>
                  </a:schemeClr>
                </a:solidFill>
              </a:rPr>
              <a:t> -</a:t>
            </a:r>
            <a:r>
              <a:rPr lang="en-US" sz="2400" b="1" dirty="0" err="1" smtClean="0">
                <a:solidFill>
                  <a:schemeClr val="accent4">
                    <a:lumMod val="50000"/>
                  </a:schemeClr>
                </a:solidFill>
              </a:rPr>
              <a:t>Horti</a:t>
            </a:r>
            <a:r>
              <a:rPr lang="en-US" sz="2400" b="1" dirty="0" smtClean="0">
                <a:solidFill>
                  <a:schemeClr val="accent4">
                    <a:lumMod val="50000"/>
                  </a:schemeClr>
                </a:solidFill>
              </a:rPr>
              <a:t> </a:t>
            </a:r>
            <a:r>
              <a:rPr lang="en-US" sz="2400" b="1" dirty="0">
                <a:solidFill>
                  <a:schemeClr val="accent4">
                    <a:lumMod val="50000"/>
                  </a:schemeClr>
                </a:solidFill>
              </a:rPr>
              <a:t>sector in the entire North East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878" y="125529"/>
            <a:ext cx="5220269" cy="376451"/>
          </a:xfrm>
        </p:spPr>
        <p:txBody>
          <a:bodyPr>
            <a:noAutofit/>
          </a:bodyPr>
          <a:lstStyle/>
          <a:p>
            <a:r>
              <a:rPr lang="en-US" sz="2000" dirty="0"/>
              <a:t>Mini Sprinkler in Potato, </a:t>
            </a:r>
            <a:r>
              <a:rPr lang="en-US" sz="2000" dirty="0" err="1"/>
              <a:t>Sonitpur</a:t>
            </a:r>
            <a:r>
              <a:rPr lang="en-US" sz="2000" dirty="0"/>
              <a:t> </a:t>
            </a:r>
            <a:r>
              <a:rPr lang="en-US" sz="2000" dirty="0" err="1"/>
              <a:t>Dist</a:t>
            </a:r>
            <a:endParaRPr lang="en-US" sz="2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762000"/>
            <a:ext cx="10058399" cy="57912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619" y="134628"/>
            <a:ext cx="3782896" cy="2837172"/>
          </a:xfrm>
          <a:prstGeom prst="rect">
            <a:avLst/>
          </a:prstGeom>
        </p:spPr>
      </p:pic>
    </p:spTree>
    <p:extLst>
      <p:ext uri="{BB962C8B-B14F-4D97-AF65-F5344CB8AC3E}">
        <p14:creationId xmlns:p14="http://schemas.microsoft.com/office/powerpoint/2010/main" val="2175591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sz="2800" dirty="0"/>
              <a:t>Mini Sprinkler in Maize, </a:t>
            </a:r>
            <a:r>
              <a:rPr lang="en-US" sz="2800" dirty="0" err="1"/>
              <a:t>Morigaon</a:t>
            </a:r>
            <a:r>
              <a:rPr lang="en-US" sz="2800" dirty="0"/>
              <a:t> District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838200"/>
            <a:ext cx="9883597" cy="5835650"/>
          </a:xfrm>
        </p:spPr>
      </p:pic>
    </p:spTree>
    <p:extLst>
      <p:ext uri="{BB962C8B-B14F-4D97-AF65-F5344CB8AC3E}">
        <p14:creationId xmlns:p14="http://schemas.microsoft.com/office/powerpoint/2010/main" val="998532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122" y="457200"/>
            <a:ext cx="8229600" cy="563562"/>
          </a:xfrm>
        </p:spPr>
        <p:txBody>
          <a:bodyPr>
            <a:normAutofit/>
          </a:bodyPr>
          <a:lstStyle/>
          <a:p>
            <a:r>
              <a:rPr lang="en-US" sz="2400" dirty="0"/>
              <a:t>Mini Sprinkler in Mustard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4444"/>
          <a:stretch/>
        </p:blipFill>
        <p:spPr>
          <a:xfrm>
            <a:off x="1752600" y="1020762"/>
            <a:ext cx="10134600" cy="5532438"/>
          </a:xfrm>
          <a:prstGeom prst="rect">
            <a:avLst/>
          </a:prstGeom>
        </p:spPr>
      </p:pic>
    </p:spTree>
    <p:extLst>
      <p:ext uri="{BB962C8B-B14F-4D97-AF65-F5344CB8AC3E}">
        <p14:creationId xmlns:p14="http://schemas.microsoft.com/office/powerpoint/2010/main" val="2000987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0"/>
            <a:ext cx="8229600" cy="487362"/>
          </a:xfrm>
          <a:prstGeom prst="rect">
            <a:avLst/>
          </a:prstGeom>
        </p:spPr>
        <p:style>
          <a:lnRef idx="2">
            <a:schemeClr val="accent1"/>
          </a:lnRef>
          <a:fillRef idx="1">
            <a:schemeClr val="lt1"/>
          </a:fillRef>
          <a:effectRef idx="0">
            <a:schemeClr val="accent1"/>
          </a:effectRef>
          <a:fontRef idx="minor">
            <a:schemeClr val="dk1"/>
          </a:fontRef>
        </p:style>
        <p:txBody>
          <a:bodyPr/>
          <a:lstStyle/>
          <a:p>
            <a:pPr algn="ctr" eaLnBrk="0" hangingPunct="0">
              <a:defRPr/>
            </a:pPr>
            <a:r>
              <a:rPr lang="en-US" sz="2400" b="1" dirty="0">
                <a:solidFill>
                  <a:srgbClr val="002060"/>
                </a:solidFill>
                <a:latin typeface="Cambria" pitchFamily="18" charset="0"/>
                <a:ea typeface="+mj-ea"/>
                <a:cs typeface="+mj-cs"/>
              </a:rPr>
              <a:t>Sprinkler  in Maize , </a:t>
            </a:r>
            <a:r>
              <a:rPr lang="en-US" sz="2400" b="1" dirty="0" err="1">
                <a:solidFill>
                  <a:srgbClr val="002060"/>
                </a:solidFill>
                <a:latin typeface="Cambria" pitchFamily="18" charset="0"/>
                <a:ea typeface="+mj-ea"/>
                <a:cs typeface="+mj-cs"/>
              </a:rPr>
              <a:t>Darrang</a:t>
            </a:r>
            <a:r>
              <a:rPr lang="en-US" sz="2400" b="1" dirty="0">
                <a:solidFill>
                  <a:srgbClr val="002060"/>
                </a:solidFill>
                <a:latin typeface="Cambria" pitchFamily="18" charset="0"/>
                <a:ea typeface="+mj-ea"/>
                <a:cs typeface="+mj-cs"/>
              </a:rPr>
              <a:t> District</a:t>
            </a:r>
          </a:p>
        </p:txBody>
      </p:sp>
      <p:pic>
        <p:nvPicPr>
          <p:cNvPr id="2050" name="Picture 2"/>
          <p:cNvPicPr>
            <a:picLocks noChangeAspect="1" noChangeArrowheads="1"/>
          </p:cNvPicPr>
          <p:nvPr/>
        </p:nvPicPr>
        <p:blipFill>
          <a:blip r:embed="rId2" cstate="print"/>
          <a:srcRect/>
          <a:stretch>
            <a:fillRect/>
          </a:stretch>
        </p:blipFill>
        <p:spPr bwMode="auto">
          <a:xfrm>
            <a:off x="1828800" y="928616"/>
            <a:ext cx="4800600" cy="589697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7162801" y="1066800"/>
            <a:ext cx="4809000" cy="5620603"/>
          </a:xfrm>
          <a:prstGeom prst="rect">
            <a:avLst/>
          </a:prstGeom>
          <a:noFill/>
          <a:ln w="9525">
            <a:noFill/>
            <a:miter lim="800000"/>
            <a:headEnd/>
            <a:tailEnd/>
          </a:ln>
          <a:effectLst/>
        </p:spPr>
      </p:pic>
    </p:spTree>
    <p:extLst>
      <p:ext uri="{BB962C8B-B14F-4D97-AF65-F5344CB8AC3E}">
        <p14:creationId xmlns:p14="http://schemas.microsoft.com/office/powerpoint/2010/main" val="2611526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0800" y="152400"/>
            <a:ext cx="6477000" cy="563562"/>
          </a:xfrm>
        </p:spPr>
        <p:style>
          <a:lnRef idx="2">
            <a:schemeClr val="accent1"/>
          </a:lnRef>
          <a:fillRef idx="1">
            <a:schemeClr val="lt1"/>
          </a:fillRef>
          <a:effectRef idx="0">
            <a:schemeClr val="accent1"/>
          </a:effectRef>
          <a:fontRef idx="minor">
            <a:schemeClr val="dk1"/>
          </a:fontRef>
        </p:style>
        <p:txBody>
          <a:bodyPr>
            <a:normAutofit/>
          </a:bodyPr>
          <a:lstStyle/>
          <a:p>
            <a:r>
              <a:rPr lang="en-US" sz="2400" dirty="0">
                <a:solidFill>
                  <a:srgbClr val="002060"/>
                </a:solidFill>
                <a:latin typeface="Cambria" pitchFamily="18" charset="0"/>
              </a:rPr>
              <a:t>SPRINKLER IN TEA, BONGAIGAON DISTRICT</a:t>
            </a:r>
            <a:endParaRPr lang="en-US" sz="2400" dirty="0"/>
          </a:p>
        </p:txBody>
      </p:sp>
      <p:pic>
        <p:nvPicPr>
          <p:cNvPr id="2050" name="Picture 2"/>
          <p:cNvPicPr>
            <a:picLocks noGrp="1" noChangeAspect="1" noChangeArrowheads="1"/>
          </p:cNvPicPr>
          <p:nvPr>
            <p:ph idx="1"/>
          </p:nvPr>
        </p:nvPicPr>
        <p:blipFill>
          <a:blip r:embed="rId2" cstate="print"/>
          <a:stretch>
            <a:fillRect/>
          </a:stretch>
        </p:blipFill>
        <p:spPr bwMode="auto">
          <a:xfrm>
            <a:off x="2550423" y="715962"/>
            <a:ext cx="8917675" cy="3429000"/>
          </a:xfrm>
          <a:prstGeom prst="rect">
            <a:avLst/>
          </a:prstGeom>
          <a:noFill/>
          <a:ln w="38100">
            <a:solidFill>
              <a:srgbClr val="00B050"/>
            </a:solidFill>
            <a:miter lim="800000"/>
            <a:headEnd/>
            <a:tailEnd/>
          </a:ln>
          <a:effectLst/>
        </p:spPr>
      </p:pic>
      <p:pic>
        <p:nvPicPr>
          <p:cNvPr id="5" name="Picture 2" descr="F:\Delhi PMKSY Photo\Bongaigaon\MIS-Bongaigaon3 - Copy.jpg"/>
          <p:cNvPicPr>
            <a:picLocks noChangeAspect="1" noChangeArrowheads="1"/>
          </p:cNvPicPr>
          <p:nvPr/>
        </p:nvPicPr>
        <p:blipFill>
          <a:blip r:embed="rId3" cstate="print"/>
          <a:srcRect/>
          <a:stretch>
            <a:fillRect/>
          </a:stretch>
        </p:blipFill>
        <p:spPr>
          <a:xfrm>
            <a:off x="2588524" y="4444958"/>
            <a:ext cx="8841475" cy="2413043"/>
          </a:xfrm>
          <a:prstGeom prst="rect">
            <a:avLst/>
          </a:prstGeom>
          <a:noFill/>
          <a:ln w="28575">
            <a:solidFill>
              <a:srgbClr val="92D050"/>
            </a:solidFill>
          </a:ln>
        </p:spPr>
      </p:pic>
    </p:spTree>
    <p:extLst>
      <p:ext uri="{BB962C8B-B14F-4D97-AF65-F5344CB8AC3E}">
        <p14:creationId xmlns:p14="http://schemas.microsoft.com/office/powerpoint/2010/main" val="1144052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458200" cy="1004049"/>
          </a:xfrm>
          <a:prstGeom prst="homePlate">
            <a:avLst/>
          </a:prstGeom>
          <a:solidFill>
            <a:schemeClr val="accent2"/>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Automation in Tea (200 Ha , 80 Farmers ), </a:t>
            </a:r>
            <a:r>
              <a:rPr lang="en-US"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Karbi</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b="1"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Anglong</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District </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0" y="2743200"/>
            <a:ext cx="5349409" cy="3778250"/>
          </a:xfrm>
          <a:ln w="12700">
            <a:solidFill>
              <a:schemeClr val="accent4">
                <a:lumMod val="7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19200"/>
            <a:ext cx="5976026" cy="3695700"/>
          </a:xfrm>
          <a:prstGeom prst="rect">
            <a:avLst/>
          </a:prstGeom>
          <a:ln>
            <a:solidFill>
              <a:schemeClr val="accent4">
                <a:lumMod val="75000"/>
              </a:schemeClr>
            </a:solidFill>
          </a:ln>
        </p:spPr>
      </p:pic>
    </p:spTree>
    <p:extLst>
      <p:ext uri="{BB962C8B-B14F-4D97-AF65-F5344CB8AC3E}">
        <p14:creationId xmlns:p14="http://schemas.microsoft.com/office/powerpoint/2010/main" val="2815952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957" y="304800"/>
            <a:ext cx="6716444" cy="671290"/>
          </a:xfrm>
        </p:spPr>
        <p:txBody>
          <a:bodyPr/>
          <a:lstStyle/>
          <a:p>
            <a:r>
              <a:rPr lang="en-US" dirty="0" smtClean="0"/>
              <a:t>Farmers in their Tea Garden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76400"/>
            <a:ext cx="5037666" cy="377825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800" y="2819400"/>
            <a:ext cx="5384800" cy="4038600"/>
          </a:xfrm>
          <a:prstGeom prst="rect">
            <a:avLst/>
          </a:prstGeom>
        </p:spPr>
      </p:pic>
    </p:spTree>
    <p:extLst>
      <p:ext uri="{BB962C8B-B14F-4D97-AF65-F5344CB8AC3E}">
        <p14:creationId xmlns:p14="http://schemas.microsoft.com/office/powerpoint/2010/main" val="4215032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47490"/>
          </a:xfrm>
        </p:spPr>
        <p:txBody>
          <a:bodyPr>
            <a:normAutofit fontScale="90000"/>
          </a:bodyPr>
          <a:lstStyle/>
          <a:p>
            <a:r>
              <a:rPr lang="en-US" dirty="0" smtClean="0"/>
              <a:t>Drip with Solar Pump, </a:t>
            </a:r>
            <a:r>
              <a:rPr lang="en-US" dirty="0" err="1" smtClean="0"/>
              <a:t>Bongaigaon</a:t>
            </a:r>
            <a:r>
              <a:rPr lang="en-US" dirty="0" smtClean="0"/>
              <a:t> District</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752600"/>
            <a:ext cx="8686800" cy="4692650"/>
          </a:xfrm>
        </p:spPr>
      </p:pic>
    </p:spTree>
    <p:extLst>
      <p:ext uri="{BB962C8B-B14F-4D97-AF65-F5344CB8AC3E}">
        <p14:creationId xmlns:p14="http://schemas.microsoft.com/office/powerpoint/2010/main" val="353486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911687" cy="747490"/>
          </a:xfrm>
        </p:spPr>
        <p:txBody>
          <a:bodyPr/>
          <a:lstStyle/>
          <a:p>
            <a:r>
              <a:rPr lang="en-US" dirty="0" smtClean="0"/>
              <a:t>Drip in Cabbage &amp; Banana, </a:t>
            </a:r>
            <a:r>
              <a:rPr lang="en-US" dirty="0" err="1" smtClean="0"/>
              <a:t>Kokrajhar</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371600"/>
            <a:ext cx="5795529" cy="4038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9725" y="2819400"/>
            <a:ext cx="5080000" cy="3810000"/>
          </a:xfrm>
          <a:prstGeom prst="rect">
            <a:avLst/>
          </a:prstGeom>
        </p:spPr>
      </p:pic>
    </p:spTree>
    <p:extLst>
      <p:ext uri="{BB962C8B-B14F-4D97-AF65-F5344CB8AC3E}">
        <p14:creationId xmlns:p14="http://schemas.microsoft.com/office/powerpoint/2010/main" val="2935987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1"/>
            <a:ext cx="11125200" cy="405194"/>
          </a:xfrm>
          <a:prstGeom prst="homePlate">
            <a:avLst/>
          </a:prstGeom>
          <a:solidFill>
            <a:schemeClr val="accent2"/>
          </a:solidFill>
          <a:ln>
            <a:solidFill>
              <a:schemeClr val="accent2">
                <a:lumMod val="60000"/>
                <a:lumOff val="40000"/>
              </a:schemeClr>
            </a:solidFill>
          </a:ln>
        </p:spPr>
        <p:txBody>
          <a:bodyPr>
            <a:noAutofit/>
          </a:bodyPr>
          <a:lstStyle/>
          <a:p>
            <a:r>
              <a:rPr lang="en-US" sz="2800" dirty="0">
                <a:solidFill>
                  <a:srgbClr val="002060"/>
                </a:solidFill>
              </a:rPr>
              <a:t>Distribution </a:t>
            </a:r>
            <a:r>
              <a:rPr lang="en-US" sz="2800" dirty="0" err="1">
                <a:solidFill>
                  <a:srgbClr val="002060"/>
                </a:solidFill>
              </a:rPr>
              <a:t>programme</a:t>
            </a:r>
            <a:r>
              <a:rPr lang="en-US" sz="2800" dirty="0">
                <a:solidFill>
                  <a:srgbClr val="002060"/>
                </a:solidFill>
              </a:rPr>
              <a:t> in presence of Ministers &amp; local </a:t>
            </a:r>
            <a:r>
              <a:rPr lang="en-US" sz="2800" dirty="0">
                <a:solidFill>
                  <a:srgbClr val="002060"/>
                </a:solidFill>
                <a:effectLst>
                  <a:outerShdw blurRad="38100" dist="38100" dir="2700000" algn="tl">
                    <a:srgbClr val="000000">
                      <a:alpha val="43137"/>
                    </a:srgbClr>
                  </a:outerShdw>
                </a:effectLst>
              </a:rPr>
              <a:t>MLA </a:t>
            </a:r>
            <a:endParaRPr lang="en-US" sz="2400" dirty="0">
              <a:solidFill>
                <a:srgbClr val="00206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840548"/>
            <a:ext cx="5638800" cy="28134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3823856"/>
            <a:ext cx="5638800" cy="303414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1432"/>
          <a:stretch/>
        </p:blipFill>
        <p:spPr>
          <a:xfrm>
            <a:off x="8458200" y="1499755"/>
            <a:ext cx="3378458" cy="4648201"/>
          </a:xfrm>
          <a:prstGeom prst="rect">
            <a:avLst/>
          </a:prstGeom>
        </p:spPr>
      </p:pic>
    </p:spTree>
    <p:extLst>
      <p:ext uri="{BB962C8B-B14F-4D97-AF65-F5344CB8AC3E}">
        <p14:creationId xmlns:p14="http://schemas.microsoft.com/office/powerpoint/2010/main" val="47791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6"/>
          <p:cNvGraphicFramePr>
            <a:graphicFrameLocks noGrp="1"/>
          </p:cNvGraphicFramePr>
          <p:nvPr>
            <p:extLst>
              <p:ext uri="{D42A27DB-BD31-4B8C-83A1-F6EECF244321}">
                <p14:modId xmlns:p14="http://schemas.microsoft.com/office/powerpoint/2010/main" val="2930377393"/>
              </p:ext>
            </p:extLst>
          </p:nvPr>
        </p:nvGraphicFramePr>
        <p:xfrm>
          <a:off x="2743200" y="609600"/>
          <a:ext cx="8915400" cy="5943603"/>
        </p:xfrm>
        <a:graphic>
          <a:graphicData uri="http://schemas.openxmlformats.org/drawingml/2006/table">
            <a:tbl>
              <a:tblPr>
                <a:tableStyleId>{5940675A-B579-460E-94D1-54222C63F5DA}</a:tableStyleId>
              </a:tblPr>
              <a:tblGrid>
                <a:gridCol w="6279543"/>
                <a:gridCol w="2635857"/>
              </a:tblGrid>
              <a:tr h="47538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                                                   (</a:t>
                      </a:r>
                      <a:r>
                        <a:rPr kumimoji="0" lang="en-US" sz="2000" b="1" u="none" strike="noStrike" cap="none" normalizeH="0" baseline="0" dirty="0" err="1" smtClean="0">
                          <a:ln>
                            <a:noFill/>
                          </a:ln>
                          <a:solidFill>
                            <a:schemeClr val="accent4">
                              <a:lumMod val="50000"/>
                            </a:schemeClr>
                          </a:solidFill>
                          <a:effectLst/>
                        </a:rPr>
                        <a:t>lakh</a:t>
                      </a:r>
                      <a:r>
                        <a:rPr kumimoji="0" lang="en-US" sz="2000" b="1" u="none" strike="noStrike" cap="none" normalizeH="0" baseline="0" dirty="0" smtClean="0">
                          <a:ln>
                            <a:noFill/>
                          </a:ln>
                          <a:solidFill>
                            <a:schemeClr val="accent4">
                              <a:lumMod val="50000"/>
                            </a:schemeClr>
                          </a:solidFill>
                          <a:effectLst/>
                        </a:rPr>
                        <a:t> hectare)</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c hMerge="1">
                  <a:txBody>
                    <a:bodyPr/>
                    <a:lstStyle/>
                    <a:p>
                      <a:endParaRPr lang="en-IN"/>
                    </a:p>
                  </a:txBody>
                  <a:tcPr/>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Geographical area</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78.43</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07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Forest</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18.53</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07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Barren &amp; Uncultivable land</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14.08</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Land put to non-agricultural uses</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25.14</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707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Cultivable Waste land</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1.6</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07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Permanent pastures &amp; other grazing land</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1.72</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07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Land under misc. tree crops &amp; groves</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2.22</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Total fellow</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2.00</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rgbClr val="FF0000"/>
                          </a:solidFill>
                          <a:effectLst/>
                        </a:rPr>
                        <a:t>Gross Cropped Area</a:t>
                      </a:r>
                      <a:endParaRPr kumimoji="0" lang="en-US" sz="2000" b="1" i="0" u="none" strike="noStrike" cap="none" normalizeH="0" baseline="0" dirty="0" smtClean="0">
                        <a:ln>
                          <a:noFill/>
                        </a:ln>
                        <a:solidFill>
                          <a:srgbClr val="FF0000"/>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rgbClr val="FF0000"/>
                          </a:solidFill>
                          <a:effectLst/>
                        </a:rPr>
                        <a:t>40.04</a:t>
                      </a:r>
                      <a:endParaRPr kumimoji="0" lang="en-US" sz="2000" b="1" i="0" u="none" strike="noStrike" cap="none" normalizeH="0" baseline="0" dirty="0" smtClean="0">
                        <a:ln>
                          <a:noFill/>
                        </a:ln>
                        <a:solidFill>
                          <a:srgbClr val="FF0000"/>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rgbClr val="FF0000"/>
                          </a:solidFill>
                          <a:effectLst/>
                        </a:rPr>
                        <a:t>Net Cropped area</a:t>
                      </a:r>
                      <a:endParaRPr kumimoji="0" lang="en-US" sz="2000" b="1" i="0" u="none" strike="noStrike" cap="none" normalizeH="0" baseline="0" dirty="0" smtClean="0">
                        <a:ln>
                          <a:noFill/>
                        </a:ln>
                        <a:solidFill>
                          <a:srgbClr val="FF0000"/>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rgbClr val="FF0000"/>
                          </a:solidFill>
                          <a:effectLst/>
                        </a:rPr>
                        <a:t>27.23</a:t>
                      </a:r>
                      <a:endParaRPr kumimoji="0" lang="en-US" sz="2000" b="1" i="0" u="none" strike="noStrike" cap="none" normalizeH="0" baseline="0" dirty="0" smtClean="0">
                        <a:ln>
                          <a:noFill/>
                        </a:ln>
                        <a:solidFill>
                          <a:srgbClr val="FF0000"/>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Area Sown more than once</a:t>
                      </a:r>
                      <a:endParaRPr kumimoji="0" lang="en-US" sz="2000" b="1" i="0" u="none" strike="noStrike" cap="none" normalizeH="0" baseline="0" dirty="0" smtClean="0">
                        <a:ln>
                          <a:noFill/>
                        </a:ln>
                        <a:solidFill>
                          <a:schemeClr val="accent4">
                            <a:lumMod val="50000"/>
                          </a:schemeClr>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accent4">
                              <a:lumMod val="50000"/>
                            </a:schemeClr>
                          </a:solidFill>
                          <a:effectLst/>
                        </a:rPr>
                        <a:t>12.81</a:t>
                      </a:r>
                      <a:endParaRPr kumimoji="0" lang="en-US" sz="2000" b="1" i="0" u="none" strike="noStrike" cap="none" normalizeH="0" baseline="0" dirty="0" smtClean="0">
                        <a:ln>
                          <a:noFill/>
                        </a:ln>
                        <a:solidFill>
                          <a:schemeClr val="accent4">
                            <a:lumMod val="50000"/>
                          </a:schemeClr>
                        </a:solidFill>
                        <a:effectLst/>
                        <a:latin typeface="Arial Black" pitchFamily="34" charset="0"/>
                      </a:endParaRPr>
                    </a:p>
                  </a:txBody>
                  <a:tcPr horzOverflow="overflow"/>
                </a:tc>
              </a:tr>
              <a:tr h="4563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rgbClr val="FF0000"/>
                          </a:solidFill>
                          <a:effectLst/>
                        </a:rPr>
                        <a:t>Cropping Intensity</a:t>
                      </a:r>
                      <a:endParaRPr kumimoji="0" lang="en-US" sz="2000" b="1" i="0" u="none" strike="noStrike" cap="none" normalizeH="0" baseline="0" dirty="0" smtClean="0">
                        <a:ln>
                          <a:noFill/>
                        </a:ln>
                        <a:solidFill>
                          <a:srgbClr val="FF0000"/>
                        </a:solidFill>
                        <a:effectLst/>
                        <a:latin typeface="Arial Black" pitchFamily="34" charset="0"/>
                        <a:ea typeface="Times New Roman" pitchFamily="18" charset="0"/>
                        <a:cs typeface="Arial" charset="0"/>
                      </a:endParaRPr>
                    </a:p>
                  </a:txBody>
                  <a:tcPr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rgbClr val="FF0000"/>
                          </a:solidFill>
                          <a:effectLst/>
                        </a:rPr>
                        <a:t>147.03</a:t>
                      </a:r>
                      <a:endParaRPr kumimoji="0" lang="en-US" sz="2000" b="1" i="0" u="none" strike="noStrike" cap="none" normalizeH="0" baseline="0" dirty="0" smtClean="0">
                        <a:ln>
                          <a:noFill/>
                        </a:ln>
                        <a:solidFill>
                          <a:srgbClr val="FF0000"/>
                        </a:solidFill>
                        <a:effectLst/>
                        <a:latin typeface="Arial Black" pitchFamily="34" charset="0"/>
                      </a:endParaRPr>
                    </a:p>
                  </a:txBody>
                  <a:tcPr horzOverflow="overflow"/>
                </a:tc>
              </a:tr>
            </a:tbl>
          </a:graphicData>
        </a:graphic>
      </p:graphicFrame>
      <p:sp>
        <p:nvSpPr>
          <p:cNvPr id="6" name="Pentagon 5"/>
          <p:cNvSpPr/>
          <p:nvPr/>
        </p:nvSpPr>
        <p:spPr>
          <a:xfrm>
            <a:off x="3048000" y="10236"/>
            <a:ext cx="6172200" cy="433965"/>
          </a:xfrm>
          <a:prstGeom prst="homePlate">
            <a:avLst/>
          </a:prstGeom>
          <a:solidFill>
            <a:schemeClr val="accent2">
              <a:lumMod val="20000"/>
              <a:lumOff val="80000"/>
            </a:schemeClr>
          </a:solidFill>
          <a:ln>
            <a:solidFill>
              <a:schemeClr val="accent2">
                <a:lumMod val="50000"/>
              </a:schemeClr>
            </a:solidFill>
          </a:ln>
        </p:spPr>
        <p:txBody>
          <a:bodyPr wrap="square">
            <a:spAutoFit/>
          </a:bodyPr>
          <a:lstStyle/>
          <a:p>
            <a:pPr>
              <a:lnSpc>
                <a:spcPct val="90000"/>
              </a:lnSpc>
            </a:pPr>
            <a:r>
              <a:rPr lang="en-US" sz="2400" dirty="0">
                <a:solidFill>
                  <a:schemeClr val="accent4">
                    <a:lumMod val="50000"/>
                  </a:schemeClr>
                </a:solidFill>
                <a:latin typeface="Arial Black" pitchFamily="34" charset="0"/>
              </a:rPr>
              <a:t>Land Use Pattern </a:t>
            </a:r>
            <a:r>
              <a:rPr lang="en-US" sz="2400" b="1" dirty="0">
                <a:solidFill>
                  <a:schemeClr val="accent4">
                    <a:lumMod val="50000"/>
                  </a:schemeClr>
                </a:solidFill>
                <a:latin typeface="Monotype Corsiva" pitchFamily="66" charset="0"/>
              </a:rPr>
              <a:t>in</a:t>
            </a:r>
            <a:r>
              <a:rPr lang="en-US" sz="2400" dirty="0">
                <a:solidFill>
                  <a:schemeClr val="accent4">
                    <a:lumMod val="50000"/>
                  </a:schemeClr>
                </a:solidFill>
                <a:latin typeface="Arial Black" pitchFamily="34" charset="0"/>
              </a:rPr>
              <a:t> Assam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a:bodyPr>
          <a:lstStyle/>
          <a:p>
            <a:pPr algn="ctr"/>
            <a:r>
              <a:rPr lang="en-US" sz="2400" dirty="0">
                <a:solidFill>
                  <a:srgbClr val="002060"/>
                </a:solidFill>
                <a:latin typeface="Cambria" pitchFamily="18" charset="0"/>
              </a:rPr>
              <a:t>Farmers Training</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905001" y="762000"/>
            <a:ext cx="3931709" cy="2667000"/>
          </a:xfrm>
          <a:prstGeom prst="rect">
            <a:avLst/>
          </a:prstGeom>
          <a:noFill/>
          <a:ln w="38100">
            <a:solidFill>
              <a:srgbClr val="00B050"/>
            </a:solidFill>
            <a:miter lim="800000"/>
            <a:headEnd/>
            <a:tailEnd/>
          </a:ln>
          <a:effectLst/>
        </p:spPr>
      </p:pic>
      <p:pic>
        <p:nvPicPr>
          <p:cNvPr id="5" name="Content Placeholder 3" descr="J:\PMKSY Photo-1\Farmers Training\9e01fe6f-e543-41ad-a8ed-554ca63f4e42.jpg"/>
          <p:cNvPicPr>
            <a:picLocks/>
          </p:cNvPicPr>
          <p:nvPr/>
        </p:nvPicPr>
        <p:blipFill>
          <a:blip r:embed="rId3" cstate="print"/>
          <a:srcRect/>
          <a:stretch>
            <a:fillRect/>
          </a:stretch>
        </p:blipFill>
        <p:spPr bwMode="auto">
          <a:xfrm>
            <a:off x="1828800" y="3657600"/>
            <a:ext cx="4038600" cy="28194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6" name="Picture 5" descr="C:\Users\hp\Pictures\PMKSY Photo-1\Farmers Training\IMG-20190619-WA0015.jpg"/>
          <p:cNvPicPr/>
          <p:nvPr/>
        </p:nvPicPr>
        <p:blipFill>
          <a:blip r:embed="rId4" cstate="print"/>
          <a:srcRect t="19000"/>
          <a:stretch>
            <a:fillRect/>
          </a:stretch>
        </p:blipFill>
        <p:spPr bwMode="auto">
          <a:xfrm>
            <a:off x="7010400" y="750627"/>
            <a:ext cx="4267200" cy="26670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6087" y="3657600"/>
            <a:ext cx="4343400" cy="2819400"/>
          </a:xfrm>
          <a:prstGeom prst="rect">
            <a:avLst/>
          </a:prstGeom>
          <a:ln w="28575">
            <a:solidFill>
              <a:srgbClr val="00B050"/>
            </a:solidFill>
          </a:ln>
        </p:spPr>
      </p:pic>
    </p:spTree>
    <p:extLst>
      <p:ext uri="{BB962C8B-B14F-4D97-AF65-F5344CB8AC3E}">
        <p14:creationId xmlns:p14="http://schemas.microsoft.com/office/powerpoint/2010/main" val="9165723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1981200"/>
            <a:ext cx="6923709" cy="144655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dirty="0" smtClean="0">
                <a:ln/>
                <a:solidFill>
                  <a:schemeClr val="accent3"/>
                </a:solidFill>
              </a:rPr>
              <a:t>THANK YOU</a:t>
            </a:r>
            <a:endParaRPr lang="en-US" sz="8800" b="1" dirty="0">
              <a:ln/>
              <a:solidFill>
                <a:schemeClr val="accent3"/>
              </a:solidFill>
            </a:endParaRPr>
          </a:p>
        </p:txBody>
      </p:sp>
    </p:spTree>
    <p:extLst>
      <p:ext uri="{BB962C8B-B14F-4D97-AF65-F5344CB8AC3E}">
        <p14:creationId xmlns:p14="http://schemas.microsoft.com/office/powerpoint/2010/main" val="267602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228600"/>
            <a:ext cx="6584438" cy="533400"/>
          </a:xfrm>
          <a:prstGeom prst="homePlate">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a:scene3d>
              <a:camera prst="orthographicFront"/>
              <a:lightRig rig="soft" dir="t">
                <a:rot lat="0" lon="0" rev="15600000"/>
              </a:lightRig>
            </a:scene3d>
            <a:sp3d extrusionH="57150" prstMaterial="softEdge">
              <a:bevelT w="25400" h="38100"/>
            </a:sp3d>
          </a:bodyPr>
          <a:lstStyle/>
          <a:p>
            <a:r>
              <a:rPr lang="en-US" sz="2800" b="1" dirty="0" smtClean="0">
                <a:ln/>
                <a:solidFill>
                  <a:schemeClr val="accent4"/>
                </a:solidFill>
              </a:rPr>
              <a:t>6 Agro Climatic zones, 33 Districts</a:t>
            </a:r>
            <a:endParaRPr lang="en-US" sz="2800" b="1" dirty="0">
              <a:ln/>
              <a:solidFill>
                <a:schemeClr val="accent4"/>
              </a:solidFill>
            </a:endParaRPr>
          </a:p>
        </p:txBody>
      </p:sp>
      <p:sp>
        <p:nvSpPr>
          <p:cNvPr id="3" name="Content Placeholder 2"/>
          <p:cNvSpPr>
            <a:spLocks noGrp="1"/>
          </p:cNvSpPr>
          <p:nvPr>
            <p:ph idx="1"/>
          </p:nvPr>
        </p:nvSpPr>
        <p:spPr>
          <a:xfrm>
            <a:off x="9067800" y="2362200"/>
            <a:ext cx="3124200" cy="3505200"/>
          </a:xfrm>
        </p:spPr>
        <p:style>
          <a:lnRef idx="2">
            <a:schemeClr val="accent2"/>
          </a:lnRef>
          <a:fillRef idx="1">
            <a:schemeClr val="lt1"/>
          </a:fillRef>
          <a:effectRef idx="0">
            <a:schemeClr val="accent2"/>
          </a:effectRef>
          <a:fontRef idx="minor">
            <a:schemeClr val="dk1"/>
          </a:fontRef>
        </p:style>
        <p:txBody>
          <a:bodyPr>
            <a:normAutofit fontScale="62500" lnSpcReduction="20000"/>
            <a:scene3d>
              <a:camera prst="orthographicFront"/>
              <a:lightRig rig="harsh" dir="t"/>
            </a:scene3d>
            <a:sp3d extrusionH="57150" prstMaterial="matte">
              <a:bevelT w="63500" h="12700" prst="angle"/>
              <a:contourClr>
                <a:schemeClr val="bg1">
                  <a:lumMod val="65000"/>
                </a:schemeClr>
              </a:contourClr>
            </a:sp3d>
          </a:bodyPr>
          <a:lstStyle/>
          <a:p>
            <a:pPr algn="just"/>
            <a:r>
              <a:rPr lang="en-US" sz="3200" b="1" dirty="0" smtClean="0">
                <a:ln/>
                <a:solidFill>
                  <a:schemeClr val="accent4">
                    <a:lumMod val="50000"/>
                  </a:schemeClr>
                </a:solidFill>
              </a:rPr>
              <a:t>Lower Brahmaputra Valley zone= 12 Dist</a:t>
            </a:r>
          </a:p>
          <a:p>
            <a:pPr algn="just"/>
            <a:r>
              <a:rPr lang="en-US" sz="3200" b="1" dirty="0" smtClean="0">
                <a:ln/>
                <a:solidFill>
                  <a:schemeClr val="accent4">
                    <a:lumMod val="50000"/>
                  </a:schemeClr>
                </a:solidFill>
              </a:rPr>
              <a:t>North Bank Plain Zone = 6 Dist</a:t>
            </a:r>
          </a:p>
          <a:p>
            <a:pPr algn="just"/>
            <a:r>
              <a:rPr lang="en-US" sz="3200" b="1" dirty="0" smtClean="0">
                <a:ln/>
                <a:solidFill>
                  <a:schemeClr val="accent4">
                    <a:lumMod val="50000"/>
                  </a:schemeClr>
                </a:solidFill>
              </a:rPr>
              <a:t>Upper Brahmaputra Valley Zone = 6 Dist</a:t>
            </a:r>
          </a:p>
          <a:p>
            <a:pPr algn="just"/>
            <a:r>
              <a:rPr lang="en-US" sz="3200" b="1" dirty="0" smtClean="0">
                <a:ln/>
                <a:solidFill>
                  <a:schemeClr val="accent4">
                    <a:lumMod val="50000"/>
                  </a:schemeClr>
                </a:solidFill>
              </a:rPr>
              <a:t>Central Brahmaputra Valley Zone= 3 Dist</a:t>
            </a:r>
          </a:p>
          <a:p>
            <a:pPr algn="just"/>
            <a:r>
              <a:rPr lang="en-US" sz="3200" b="1" dirty="0" smtClean="0">
                <a:ln/>
                <a:solidFill>
                  <a:schemeClr val="accent4">
                    <a:lumMod val="50000"/>
                  </a:schemeClr>
                </a:solidFill>
              </a:rPr>
              <a:t>Hill zone = 3 Dist</a:t>
            </a:r>
          </a:p>
          <a:p>
            <a:pPr algn="just"/>
            <a:r>
              <a:rPr lang="en-US" sz="3200" b="1" dirty="0" smtClean="0">
                <a:ln/>
                <a:solidFill>
                  <a:schemeClr val="accent4">
                    <a:lumMod val="50000"/>
                  </a:schemeClr>
                </a:solidFill>
              </a:rPr>
              <a:t>Barak Valley Zone = 3 Dist</a:t>
            </a:r>
          </a:p>
          <a:p>
            <a:pPr algn="just"/>
            <a:endParaRPr lang="en-US" sz="3200" b="1" dirty="0">
              <a:ln/>
              <a:solidFill>
                <a:schemeClr val="accent3"/>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599" y="914401"/>
            <a:ext cx="7194039" cy="5721978"/>
          </a:xfrm>
          <a:prstGeom prst="rect">
            <a:avLst/>
          </a:prstGeom>
          <a:ln>
            <a:solidFill>
              <a:schemeClr val="accent4"/>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551"/>
            <a:ext cx="8229600" cy="792162"/>
          </a:xfrm>
        </p:spPr>
        <p:txBody>
          <a:bodyPr/>
          <a:lstStyle/>
          <a:p>
            <a:r>
              <a:rPr lang="en-US" dirty="0" smtClean="0"/>
              <a:t>RAINFALL</a:t>
            </a:r>
            <a:endParaRPr lang="en-US" dirty="0"/>
          </a:p>
        </p:txBody>
      </p:sp>
      <p:sp>
        <p:nvSpPr>
          <p:cNvPr id="3" name="Content Placeholder 2"/>
          <p:cNvSpPr>
            <a:spLocks noGrp="1"/>
          </p:cNvSpPr>
          <p:nvPr>
            <p:ph idx="1"/>
          </p:nvPr>
        </p:nvSpPr>
        <p:spPr/>
        <p:txBody>
          <a:bodyPr/>
          <a:lstStyle/>
          <a:p>
            <a:endParaRPr lang="en-US"/>
          </a:p>
        </p:txBody>
      </p:sp>
      <p:pic>
        <p:nvPicPr>
          <p:cNvPr id="4" name="Picture 1" descr="rain-fall-animation.gif"/>
          <p:cNvPicPr>
            <a:picLocks noGrp="1" noChangeAspect="1"/>
          </p:cNvPicPr>
          <p:nvPr isPhoto="1"/>
        </p:nvPicPr>
        <p:blipFill>
          <a:blip r:embed="rId2" cstate="print"/>
          <a:srcRect/>
          <a:stretch>
            <a:fillRect/>
          </a:stretch>
        </p:blipFill>
        <p:spPr bwMode="auto">
          <a:xfrm>
            <a:off x="1828800" y="781611"/>
            <a:ext cx="10106254" cy="6116943"/>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513624493"/>
              </p:ext>
            </p:extLst>
          </p:nvPr>
        </p:nvGraphicFramePr>
        <p:xfrm>
          <a:off x="2438400" y="1066801"/>
          <a:ext cx="9220200" cy="5435969"/>
        </p:xfrm>
        <a:graphic>
          <a:graphicData uri="http://schemas.openxmlformats.org/drawingml/2006/table">
            <a:tbl>
              <a:tblPr/>
              <a:tblGrid>
                <a:gridCol w="5911006"/>
                <a:gridCol w="3309194"/>
              </a:tblGrid>
              <a:tr h="519511">
                <a:tc>
                  <a:txBody>
                    <a:bodyPr/>
                    <a:lstStyle/>
                    <a:p>
                      <a:pPr algn="ctr">
                        <a:lnSpc>
                          <a:spcPct val="115000"/>
                        </a:lnSpc>
                        <a:spcAft>
                          <a:spcPts val="0"/>
                        </a:spcAft>
                      </a:pPr>
                      <a:r>
                        <a:rPr lang="en-US" sz="3200" b="1" dirty="0" smtClean="0">
                          <a:solidFill>
                            <a:srgbClr val="FFC000"/>
                          </a:solidFill>
                          <a:latin typeface="Calibri"/>
                          <a:ea typeface="Times New Roman"/>
                          <a:cs typeface="Vrinda"/>
                        </a:rPr>
                        <a:t>Season</a:t>
                      </a:r>
                      <a:endParaRPr lang="en-IN" sz="3200" b="1" dirty="0">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200" b="1" dirty="0">
                          <a:solidFill>
                            <a:srgbClr val="FFC000"/>
                          </a:solidFill>
                          <a:latin typeface="Calibri"/>
                          <a:ea typeface="Times New Roman"/>
                          <a:cs typeface="Vrinda"/>
                        </a:rPr>
                        <a:t>Normal rainfall</a:t>
                      </a:r>
                      <a:endParaRPr lang="en-IN" sz="3200" b="1" dirty="0">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9022">
                <a:tc>
                  <a:txBody>
                    <a:bodyPr/>
                    <a:lstStyle/>
                    <a:p>
                      <a:pPr>
                        <a:lnSpc>
                          <a:spcPct val="115000"/>
                        </a:lnSpc>
                        <a:spcAft>
                          <a:spcPts val="0"/>
                        </a:spcAft>
                      </a:pPr>
                      <a:r>
                        <a:rPr lang="en-US" sz="3200" b="1" dirty="0">
                          <a:solidFill>
                            <a:srgbClr val="FFC000"/>
                          </a:solidFill>
                          <a:latin typeface="Calibri"/>
                          <a:ea typeface="Times New Roman"/>
                          <a:cs typeface="Vrinda"/>
                        </a:rPr>
                        <a:t>Winter (December, January and February)</a:t>
                      </a:r>
                      <a:endParaRPr lang="en-IN" sz="3200" b="1" dirty="0">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n-US" sz="3200" b="1" dirty="0">
                          <a:solidFill>
                            <a:srgbClr val="FF0000"/>
                          </a:solidFill>
                          <a:latin typeface="Calibri"/>
                          <a:ea typeface="Times New Roman"/>
                          <a:cs typeface="Vrinda"/>
                        </a:rPr>
                        <a:t>66.20 mm</a:t>
                      </a:r>
                      <a:endParaRPr lang="en-IN" sz="3200" b="1" dirty="0">
                        <a:solidFill>
                          <a:srgbClr val="FF0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9313">
                <a:tc>
                  <a:txBody>
                    <a:bodyPr/>
                    <a:lstStyle/>
                    <a:p>
                      <a:pPr>
                        <a:lnSpc>
                          <a:spcPct val="115000"/>
                        </a:lnSpc>
                        <a:spcAft>
                          <a:spcPts val="0"/>
                        </a:spcAft>
                      </a:pPr>
                      <a:r>
                        <a:rPr lang="en-US" sz="3200" b="1" dirty="0">
                          <a:solidFill>
                            <a:srgbClr val="FFC000"/>
                          </a:solidFill>
                          <a:latin typeface="Calibri"/>
                          <a:ea typeface="Times New Roman"/>
                          <a:cs typeface="Vrinda"/>
                        </a:rPr>
                        <a:t>Summer (March, April, and May)</a:t>
                      </a:r>
                      <a:endParaRPr lang="en-IN" sz="3200" b="1" dirty="0">
                        <a:solidFill>
                          <a:srgbClr val="FFC000"/>
                        </a:solidFill>
                        <a:latin typeface="Calibri"/>
                        <a:ea typeface="Times New Roman"/>
                        <a:cs typeface="Vrind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n-US" sz="3200" b="1" dirty="0">
                          <a:solidFill>
                            <a:schemeClr val="accent6">
                              <a:lumMod val="75000"/>
                            </a:schemeClr>
                          </a:solidFill>
                          <a:latin typeface="Calibri"/>
                          <a:ea typeface="Times New Roman"/>
                          <a:cs typeface="Vrinda"/>
                        </a:rPr>
                        <a:t>648.90 mm</a:t>
                      </a:r>
                      <a:endParaRPr lang="en-IN" sz="3200" b="1" dirty="0">
                        <a:solidFill>
                          <a:schemeClr val="accent6">
                            <a:lumMod val="75000"/>
                          </a:schemeClr>
                        </a:solidFill>
                        <a:latin typeface="Calibri"/>
                        <a:ea typeface="Times New Roman"/>
                        <a:cs typeface="Vrind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9022">
                <a:tc>
                  <a:txBody>
                    <a:bodyPr/>
                    <a:lstStyle/>
                    <a:p>
                      <a:pPr>
                        <a:lnSpc>
                          <a:spcPct val="115000"/>
                        </a:lnSpc>
                        <a:spcAft>
                          <a:spcPts val="0"/>
                        </a:spcAft>
                      </a:pPr>
                      <a:r>
                        <a:rPr lang="en-US" sz="3200" b="1" dirty="0">
                          <a:solidFill>
                            <a:srgbClr val="FFC000"/>
                          </a:solidFill>
                          <a:latin typeface="Calibri"/>
                          <a:ea typeface="Times New Roman"/>
                          <a:cs typeface="Vrinda"/>
                        </a:rPr>
                        <a:t>Monsoon (June, July, August &amp; September)</a:t>
                      </a:r>
                      <a:endParaRPr lang="en-IN" sz="3200" b="1" dirty="0">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n-US" sz="3200" b="1" dirty="0">
                          <a:solidFill>
                            <a:srgbClr val="FFC000"/>
                          </a:solidFill>
                          <a:latin typeface="Calibri"/>
                          <a:ea typeface="Times New Roman"/>
                          <a:cs typeface="Vrinda"/>
                        </a:rPr>
                        <a:t>1702.00 mm</a:t>
                      </a:r>
                      <a:endParaRPr lang="en-IN" sz="3200" b="1" dirty="0">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9022">
                <a:tc>
                  <a:txBody>
                    <a:bodyPr/>
                    <a:lstStyle/>
                    <a:p>
                      <a:pPr>
                        <a:lnSpc>
                          <a:spcPct val="115000"/>
                        </a:lnSpc>
                        <a:spcAft>
                          <a:spcPts val="0"/>
                        </a:spcAft>
                      </a:pPr>
                      <a:r>
                        <a:rPr lang="en-US" sz="3200" b="1">
                          <a:solidFill>
                            <a:srgbClr val="FFC000"/>
                          </a:solidFill>
                          <a:latin typeface="Calibri"/>
                          <a:ea typeface="Times New Roman"/>
                          <a:cs typeface="Vrinda"/>
                        </a:rPr>
                        <a:t>Post Monsoon (October &amp; November)</a:t>
                      </a:r>
                      <a:endParaRPr lang="en-IN" sz="3200" b="1">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n-US" sz="3200" b="1" dirty="0">
                          <a:solidFill>
                            <a:srgbClr val="FF3300"/>
                          </a:solidFill>
                          <a:latin typeface="Calibri"/>
                          <a:ea typeface="Times New Roman"/>
                          <a:cs typeface="Vrinda"/>
                        </a:rPr>
                        <a:t>167.40 mm</a:t>
                      </a:r>
                      <a:endParaRPr lang="en-IN" sz="3200" b="1" dirty="0">
                        <a:solidFill>
                          <a:srgbClr val="FF33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9511">
                <a:tc>
                  <a:txBody>
                    <a:bodyPr/>
                    <a:lstStyle/>
                    <a:p>
                      <a:pPr>
                        <a:lnSpc>
                          <a:spcPct val="115000"/>
                        </a:lnSpc>
                        <a:spcAft>
                          <a:spcPts val="0"/>
                        </a:spcAft>
                      </a:pPr>
                      <a:r>
                        <a:rPr lang="en-US" sz="3200" b="1">
                          <a:solidFill>
                            <a:srgbClr val="FFC000"/>
                          </a:solidFill>
                          <a:latin typeface="Calibri"/>
                          <a:ea typeface="Times New Roman"/>
                          <a:cs typeface="Vrinda"/>
                        </a:rPr>
                        <a:t>Annual Rainfall</a:t>
                      </a:r>
                      <a:endParaRPr lang="en-IN" sz="3200" b="1">
                        <a:solidFill>
                          <a:srgbClr val="FFC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15000"/>
                        </a:lnSpc>
                        <a:spcAft>
                          <a:spcPts val="0"/>
                        </a:spcAft>
                      </a:pPr>
                      <a:r>
                        <a:rPr lang="en-US" sz="3200" b="1" dirty="0" smtClean="0">
                          <a:solidFill>
                            <a:srgbClr val="FF0000"/>
                          </a:solidFill>
                          <a:latin typeface="Calibri"/>
                          <a:ea typeface="Times New Roman"/>
                          <a:cs typeface="Vrinda"/>
                        </a:rPr>
                        <a:t>2584.50 mm</a:t>
                      </a:r>
                      <a:endParaRPr lang="en-IN" sz="3200" b="1" dirty="0">
                        <a:solidFill>
                          <a:srgbClr val="FF0000"/>
                        </a:solidFill>
                        <a:latin typeface="Calibri"/>
                        <a:ea typeface="Times New Roman"/>
                        <a:cs typeface="Vrind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42794"/>
            <a:ext cx="8229600" cy="715962"/>
          </a:xfrm>
          <a:prstGeom prst="homePlate">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n-US" b="1" dirty="0" smtClean="0">
                <a:solidFill>
                  <a:schemeClr val="accent4">
                    <a:lumMod val="50000"/>
                  </a:schemeClr>
                </a:solidFill>
              </a:rPr>
              <a:t>Irrigation Scenario of Assam</a:t>
            </a:r>
            <a:endParaRPr lang="en-US" b="1" dirty="0">
              <a:solidFill>
                <a:schemeClr val="accent4">
                  <a:lumMod val="50000"/>
                </a:schemeClr>
              </a:solidFill>
            </a:endParaRPr>
          </a:p>
        </p:txBody>
      </p:sp>
      <p:sp>
        <p:nvSpPr>
          <p:cNvPr id="3" name="Content Placeholder 2"/>
          <p:cNvSpPr>
            <a:spLocks noGrp="1"/>
          </p:cNvSpPr>
          <p:nvPr>
            <p:ph idx="1"/>
          </p:nvPr>
        </p:nvSpPr>
        <p:spPr>
          <a:xfrm>
            <a:off x="1981200" y="990601"/>
            <a:ext cx="9906000" cy="5135563"/>
          </a:xfrm>
        </p:spPr>
        <p:txBody>
          <a:bodyPr>
            <a:normAutofit lnSpcReduction="10000"/>
          </a:bodyPr>
          <a:lstStyle/>
          <a:p>
            <a:pPr algn="just">
              <a:buNone/>
            </a:pPr>
            <a:r>
              <a:rPr lang="en-US" dirty="0" smtClean="0">
                <a:solidFill>
                  <a:srgbClr val="002060"/>
                </a:solidFill>
              </a:rPr>
              <a:t>     </a:t>
            </a:r>
            <a:r>
              <a:rPr lang="en-US" sz="2800" b="1" i="1" dirty="0" smtClean="0">
                <a:solidFill>
                  <a:schemeClr val="accent4">
                    <a:lumMod val="50000"/>
                  </a:schemeClr>
                </a:solidFill>
              </a:rPr>
              <a:t>The river mighty Brahmaputra and its tributaries forms the major water source in Assam. The underground water table is high, especially in the plains of the state,. So, both wells and tanks can be dug and used as source of irrigation. Again, shallow and deep tube wells can be sunk to obtain water for irrigation.</a:t>
            </a:r>
          </a:p>
          <a:p>
            <a:pPr algn="just">
              <a:buNone/>
            </a:pPr>
            <a:endParaRPr lang="en-US" b="1" dirty="0" smtClean="0">
              <a:solidFill>
                <a:schemeClr val="accent4">
                  <a:lumMod val="50000"/>
                </a:schemeClr>
              </a:solidFill>
            </a:endParaRPr>
          </a:p>
          <a:p>
            <a:r>
              <a:rPr lang="en-US" sz="2800" b="1" dirty="0" smtClean="0">
                <a:solidFill>
                  <a:schemeClr val="accent4">
                    <a:lumMod val="50000"/>
                  </a:schemeClr>
                </a:solidFill>
              </a:rPr>
              <a:t>Net Cropped Area		                    = 27,23466 Ha</a:t>
            </a:r>
          </a:p>
          <a:p>
            <a:r>
              <a:rPr lang="en-US" sz="2800" b="1" dirty="0" smtClean="0">
                <a:solidFill>
                  <a:schemeClr val="accent4">
                    <a:lumMod val="50000"/>
                  </a:schemeClr>
                </a:solidFill>
              </a:rPr>
              <a:t>Total Area under Irrigation             =  8,17040 Ha (30%)</a:t>
            </a:r>
          </a:p>
          <a:p>
            <a:r>
              <a:rPr lang="en-US" sz="2800" b="1" dirty="0" smtClean="0">
                <a:solidFill>
                  <a:schemeClr val="accent4">
                    <a:lumMod val="50000"/>
                  </a:schemeClr>
                </a:solidFill>
              </a:rPr>
              <a:t>Total Area under Micro Irrigation  = 39613.4 H (</a:t>
            </a:r>
            <a:r>
              <a:rPr lang="en-US" sz="2800" b="1" dirty="0" smtClean="0">
                <a:solidFill>
                  <a:srgbClr val="FF0000"/>
                </a:solidFill>
              </a:rPr>
              <a:t>only 5 % of the total Irrigated Area)</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7543800" cy="411162"/>
          </a:xfrm>
          <a:prstGeom prst="homePlate">
            <a:avLst>
              <a:gd name="adj" fmla="val 84214"/>
            </a:avLst>
          </a:prstGeom>
          <a:solidFill>
            <a:schemeClr val="accent2">
              <a:lumMod val="20000"/>
              <a:lumOff val="80000"/>
            </a:schemeClr>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sz="2800" b="1" dirty="0">
                <a:solidFill>
                  <a:schemeClr val="accent4">
                    <a:lumMod val="50000"/>
                  </a:schemeClr>
                </a:solidFill>
              </a:rPr>
              <a:t>Micro Irrigation Scenario of Assam</a:t>
            </a:r>
          </a:p>
        </p:txBody>
      </p:sp>
      <p:sp>
        <p:nvSpPr>
          <p:cNvPr id="3" name="Content Placeholder 2"/>
          <p:cNvSpPr>
            <a:spLocks noGrp="1"/>
          </p:cNvSpPr>
          <p:nvPr>
            <p:ph idx="1"/>
          </p:nvPr>
        </p:nvSpPr>
        <p:spPr>
          <a:xfrm>
            <a:off x="1968304" y="990600"/>
            <a:ext cx="9842695" cy="5440363"/>
          </a:xfrm>
        </p:spPr>
        <p:txBody>
          <a:bodyPr>
            <a:noAutofit/>
          </a:bodyPr>
          <a:lstStyle/>
          <a:p>
            <a:pPr algn="just">
              <a:buFont typeface="Wingdings" panose="05000000000000000000" pitchFamily="2" charset="2"/>
              <a:buChar char="Ø"/>
            </a:pPr>
            <a:r>
              <a:rPr lang="en-US" b="1" dirty="0" smtClean="0">
                <a:solidFill>
                  <a:schemeClr val="accent4">
                    <a:lumMod val="50000"/>
                  </a:schemeClr>
                </a:solidFill>
              </a:rPr>
              <a:t>In Assam National Mission of Micro irrigation </a:t>
            </a:r>
            <a:r>
              <a:rPr lang="en-US" b="1" dirty="0" err="1" smtClean="0">
                <a:solidFill>
                  <a:schemeClr val="accent4">
                    <a:lumMod val="50000"/>
                  </a:schemeClr>
                </a:solidFill>
              </a:rPr>
              <a:t>iwas</a:t>
            </a:r>
            <a:r>
              <a:rPr lang="en-US" b="1" dirty="0" smtClean="0">
                <a:solidFill>
                  <a:schemeClr val="accent4">
                    <a:lumMod val="50000"/>
                  </a:schemeClr>
                </a:solidFill>
              </a:rPr>
              <a:t> being implemented from 2013-14 and PMKSY(Micro Irrigation) being implemented since 2016-17</a:t>
            </a:r>
            <a:r>
              <a:rPr lang="en-US" b="1" dirty="0">
                <a:solidFill>
                  <a:schemeClr val="accent4">
                    <a:lumMod val="50000"/>
                  </a:schemeClr>
                </a:solidFill>
              </a:rPr>
              <a:t>. </a:t>
            </a:r>
            <a:endParaRPr lang="en-US" b="1" dirty="0" smtClean="0">
              <a:solidFill>
                <a:schemeClr val="accent4">
                  <a:lumMod val="50000"/>
                </a:schemeClr>
              </a:solidFill>
            </a:endParaRPr>
          </a:p>
          <a:p>
            <a:pPr algn="just">
              <a:buFont typeface="Wingdings" panose="05000000000000000000" pitchFamily="2" charset="2"/>
              <a:buChar char="Ø"/>
            </a:pPr>
            <a:r>
              <a:rPr lang="en-US" b="1" dirty="0" smtClean="0">
                <a:solidFill>
                  <a:schemeClr val="accent4">
                    <a:lumMod val="50000"/>
                  </a:schemeClr>
                </a:solidFill>
              </a:rPr>
              <a:t>From </a:t>
            </a:r>
            <a:r>
              <a:rPr lang="en-US" b="1" dirty="0">
                <a:solidFill>
                  <a:schemeClr val="accent4">
                    <a:lumMod val="50000"/>
                  </a:schemeClr>
                </a:solidFill>
              </a:rPr>
              <a:t>2019-20 onwards, the scheme is implemented through an online  state portal www.minetassam.in which is a work flow base portal</a:t>
            </a:r>
            <a:r>
              <a:rPr lang="en-US" b="1" dirty="0" smtClean="0">
                <a:solidFill>
                  <a:schemeClr val="accent4">
                    <a:lumMod val="50000"/>
                  </a:schemeClr>
                </a:solidFill>
              </a:rPr>
              <a:t>.</a:t>
            </a:r>
          </a:p>
          <a:p>
            <a:pPr algn="just">
              <a:buFont typeface="Wingdings" panose="05000000000000000000" pitchFamily="2" charset="2"/>
              <a:buChar char="Ø"/>
            </a:pPr>
            <a:r>
              <a:rPr lang="en-US" b="1" dirty="0" smtClean="0">
                <a:solidFill>
                  <a:schemeClr val="accent4">
                    <a:lumMod val="50000"/>
                  </a:schemeClr>
                </a:solidFill>
              </a:rPr>
              <a:t>Initially the scheme failed to attract Small &amp; marginal Farmers as farmers contribution was 45% </a:t>
            </a:r>
          </a:p>
          <a:p>
            <a:pPr algn="just">
              <a:buFont typeface="Wingdings" panose="05000000000000000000" pitchFamily="2" charset="2"/>
              <a:buChar char="Ø"/>
            </a:pPr>
            <a:r>
              <a:rPr lang="en-US" b="1" dirty="0" smtClean="0">
                <a:solidFill>
                  <a:schemeClr val="accent4">
                    <a:lumMod val="50000"/>
                  </a:schemeClr>
                </a:solidFill>
              </a:rPr>
              <a:t>Realizing the importance of the scheme </a:t>
            </a:r>
            <a:r>
              <a:rPr lang="en-US" b="1" dirty="0" err="1" smtClean="0">
                <a:solidFill>
                  <a:schemeClr val="accent4">
                    <a:lumMod val="50000"/>
                  </a:schemeClr>
                </a:solidFill>
              </a:rPr>
              <a:t>GoA</a:t>
            </a:r>
            <a:r>
              <a:rPr lang="en-US" b="1" dirty="0" smtClean="0">
                <a:solidFill>
                  <a:schemeClr val="accent4">
                    <a:lumMod val="50000"/>
                  </a:schemeClr>
                </a:solidFill>
              </a:rPr>
              <a:t> has allowed 30% additional Top-Up from state  during 2018-19 (With an allocation of fund </a:t>
            </a:r>
            <a:r>
              <a:rPr lang="en-US" b="1" dirty="0" err="1" smtClean="0">
                <a:solidFill>
                  <a:schemeClr val="accent4">
                    <a:lumMod val="50000"/>
                  </a:schemeClr>
                </a:solidFill>
              </a:rPr>
              <a:t>Rs</a:t>
            </a:r>
            <a:r>
              <a:rPr lang="en-US" b="1" dirty="0" smtClean="0">
                <a:solidFill>
                  <a:schemeClr val="accent4">
                    <a:lumMod val="50000"/>
                  </a:schemeClr>
                </a:solidFill>
              </a:rPr>
              <a:t> 25 cr.) making the scheme attractive to farmers with only 15% contribution for S &amp; M farmers and 25% for Other farmers.</a:t>
            </a:r>
          </a:p>
          <a:p>
            <a:pPr algn="just">
              <a:buFont typeface="Wingdings" panose="05000000000000000000" pitchFamily="2" charset="2"/>
              <a:buChar char="Ø"/>
            </a:pPr>
            <a:r>
              <a:rPr lang="en-US" b="1" dirty="0" smtClean="0">
                <a:solidFill>
                  <a:srgbClr val="FF0000"/>
                </a:solidFill>
              </a:rPr>
              <a:t>However, there has been an issue regarding continuation of the Top-Up subsidy during 2022-23 and now initiative is taken from the department to place a proposal before the  state Cabinet for the continuation of Top up.</a:t>
            </a:r>
          </a:p>
          <a:p>
            <a:pPr algn="just">
              <a:buFont typeface="Wingdings" panose="05000000000000000000" pitchFamily="2" charset="2"/>
              <a:buChar char="Ø"/>
            </a:pPr>
            <a:r>
              <a:rPr lang="en-US" b="1" dirty="0" smtClean="0">
                <a:solidFill>
                  <a:schemeClr val="accent4">
                    <a:lumMod val="50000"/>
                  </a:schemeClr>
                </a:solidFill>
              </a:rPr>
              <a:t>The progress was slow during 2022-23 after exhaust of allocated top up fund, though there is a huge demand for Micro Irrigation in the State</a:t>
            </a:r>
          </a:p>
          <a:p>
            <a:pPr algn="just">
              <a:buFont typeface="Wingdings" panose="05000000000000000000" pitchFamily="2" charset="2"/>
              <a:buChar char="Ø"/>
            </a:pPr>
            <a:r>
              <a:rPr lang="en-US" b="1" dirty="0" smtClean="0">
                <a:solidFill>
                  <a:schemeClr val="accent4">
                    <a:lumMod val="50000"/>
                  </a:schemeClr>
                </a:solidFill>
              </a:rPr>
              <a:t>Till now, we have covered an area of 38275.6 Ha only benefitting 38440 beneficiary</a:t>
            </a:r>
            <a:endParaRPr lang="en-US" b="1"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
            <a:ext cx="7886700" cy="390855"/>
          </a:xfrm>
        </p:spPr>
        <p:txBody>
          <a:bodyPr>
            <a:normAutofit/>
          </a:bodyPr>
          <a:lstStyle/>
          <a:p>
            <a:pPr algn="ctr"/>
            <a:r>
              <a:rPr lang="en-US" sz="1800" u="sng" dirty="0"/>
              <a:t>Progress Report of PMKSY-Per Drop More Crop (Micro Irrigation) </a:t>
            </a: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778544482"/>
              </p:ext>
            </p:extLst>
          </p:nvPr>
        </p:nvGraphicFramePr>
        <p:xfrm>
          <a:off x="1828801" y="3124200"/>
          <a:ext cx="8534405" cy="3475613"/>
        </p:xfrm>
        <a:graphic>
          <a:graphicData uri="http://schemas.openxmlformats.org/drawingml/2006/table">
            <a:tbl>
              <a:tblPr>
                <a:tableStyleId>{D7AC3CCA-C797-4891-BE02-D94E43425B78}</a:tableStyleId>
              </a:tblPr>
              <a:tblGrid>
                <a:gridCol w="1294210"/>
                <a:gridCol w="1023866"/>
                <a:gridCol w="1023866"/>
                <a:gridCol w="1023866"/>
                <a:gridCol w="1243265"/>
                <a:gridCol w="1365882"/>
                <a:gridCol w="1559450"/>
              </a:tblGrid>
              <a:tr h="239250">
                <a:tc rowSpan="3">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Year</a:t>
                      </a:r>
                      <a:endParaRPr lang="en-US" sz="1500" b="1" dirty="0">
                        <a:solidFill>
                          <a:schemeClr val="accent4">
                            <a:lumMod val="50000"/>
                          </a:schemeClr>
                        </a:solidFill>
                        <a:effectLst/>
                        <a:latin typeface="Calibri"/>
                        <a:ea typeface="Calibri"/>
                        <a:cs typeface="Times New Roman"/>
                      </a:endParaRPr>
                    </a:p>
                  </a:txBody>
                  <a:tcPr marL="5715" marR="5715" marT="5715" marB="0" anchor="ctr"/>
                </a:tc>
                <a:tc gridSpan="6">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Physical Achievement </a:t>
                      </a:r>
                      <a:endParaRPr lang="en-US" sz="1500" b="1" dirty="0">
                        <a:solidFill>
                          <a:schemeClr val="accent4">
                            <a:lumMod val="50000"/>
                          </a:schemeClr>
                        </a:solidFill>
                        <a:effectLst/>
                        <a:latin typeface="Calibri"/>
                        <a:ea typeface="Calibri"/>
                        <a:cs typeface="Times New Roman"/>
                      </a:endParaRPr>
                    </a:p>
                  </a:txBody>
                  <a:tcPr marL="5715" marR="5715" marT="571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9250">
                <a:tc vMerge="1">
                  <a:txBody>
                    <a:bodyPr/>
                    <a:lstStyle/>
                    <a:p>
                      <a:endParaRPr lang="en-US"/>
                    </a:p>
                  </a:txBody>
                  <a:tcPr/>
                </a:tc>
                <a:tc gridSpan="2">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Drip </a:t>
                      </a:r>
                      <a:endParaRPr lang="en-US" sz="1500" b="1" dirty="0">
                        <a:solidFill>
                          <a:schemeClr val="accent4">
                            <a:lumMod val="50000"/>
                          </a:schemeClr>
                        </a:solidFill>
                        <a:effectLst/>
                        <a:latin typeface="Calibri"/>
                        <a:ea typeface="Calibri"/>
                        <a:cs typeface="Times New Roman"/>
                      </a:endParaRPr>
                    </a:p>
                  </a:txBody>
                  <a:tcPr marL="5715" marR="5715" marT="5715" marB="0" anchor="ctr"/>
                </a:tc>
                <a:tc hMerge="1">
                  <a:txBody>
                    <a:bodyPr/>
                    <a:lstStyle/>
                    <a:p>
                      <a:endParaRPr lang="en-US"/>
                    </a:p>
                  </a:txBody>
                  <a:tcPr/>
                </a:tc>
                <a:tc gridSpan="2">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Sprinkler </a:t>
                      </a:r>
                      <a:endParaRPr lang="en-US" sz="1500" b="1" dirty="0">
                        <a:solidFill>
                          <a:schemeClr val="accent4">
                            <a:lumMod val="50000"/>
                          </a:schemeClr>
                        </a:solidFill>
                        <a:effectLst/>
                        <a:latin typeface="Calibri"/>
                        <a:ea typeface="Calibri"/>
                        <a:cs typeface="Times New Roman"/>
                      </a:endParaRPr>
                    </a:p>
                  </a:txBody>
                  <a:tcPr marL="5715" marR="5715" marT="5715" marB="0" anchor="ctr"/>
                </a:tc>
                <a:tc hMerge="1">
                  <a:txBody>
                    <a:bodyPr/>
                    <a:lstStyle/>
                    <a:p>
                      <a:endParaRPr lang="en-US"/>
                    </a:p>
                  </a:txBody>
                  <a:tcPr/>
                </a:tc>
                <a:tc gridSpan="2">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Total MI </a:t>
                      </a:r>
                      <a:endParaRPr lang="en-US" sz="1500" b="1" dirty="0">
                        <a:solidFill>
                          <a:schemeClr val="accent4">
                            <a:lumMod val="50000"/>
                          </a:schemeClr>
                        </a:solidFill>
                        <a:effectLst/>
                        <a:latin typeface="Calibri"/>
                        <a:ea typeface="Calibri"/>
                        <a:cs typeface="Times New Roman"/>
                      </a:endParaRPr>
                    </a:p>
                  </a:txBody>
                  <a:tcPr marL="5715" marR="5715" marT="5715" marB="0" anchor="ctr"/>
                </a:tc>
                <a:tc hMerge="1">
                  <a:txBody>
                    <a:bodyPr/>
                    <a:lstStyle/>
                    <a:p>
                      <a:endParaRPr lang="en-US"/>
                    </a:p>
                  </a:txBody>
                  <a:tcPr/>
                </a:tc>
              </a:tr>
              <a:tr h="473410">
                <a:tc vMerge="1">
                  <a:txBody>
                    <a:bodyPr/>
                    <a:lstStyle/>
                    <a:p>
                      <a:endParaRPr lang="en-US"/>
                    </a:p>
                  </a:txBody>
                  <a:tcP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Area (Ha)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Nos. of Farmers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Area (Ha)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Nos. of Farmers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Area (Ha)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Nos. of Farmers </a:t>
                      </a:r>
                      <a:endParaRPr lang="en-US" sz="1500" b="1" dirty="0">
                        <a:solidFill>
                          <a:schemeClr val="accent4">
                            <a:lumMod val="50000"/>
                          </a:schemeClr>
                        </a:solidFill>
                        <a:effectLst/>
                        <a:latin typeface="Calibri"/>
                        <a:ea typeface="Calibri"/>
                        <a:cs typeface="Times New Roman"/>
                      </a:endParaRPr>
                    </a:p>
                  </a:txBody>
                  <a:tcPr marL="5715" marR="5715" marT="5715" marB="0" anchor="ctr"/>
                </a:tc>
              </a:tr>
              <a:tr h="254861">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2016-17</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45</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45</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163</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163</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208</a:t>
                      </a:r>
                      <a:endParaRPr lang="en-US" sz="16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600" b="1" dirty="0" smtClean="0">
                          <a:solidFill>
                            <a:schemeClr val="accent4">
                              <a:lumMod val="50000"/>
                            </a:schemeClr>
                          </a:solidFill>
                          <a:effectLst/>
                        </a:rPr>
                        <a:t>208</a:t>
                      </a:r>
                      <a:endParaRPr lang="en-US" sz="1600" b="1" dirty="0">
                        <a:solidFill>
                          <a:schemeClr val="accent4">
                            <a:lumMod val="50000"/>
                          </a:schemeClr>
                        </a:solidFill>
                        <a:effectLst/>
                        <a:latin typeface="+mj-lt"/>
                        <a:ea typeface="Calibri"/>
                        <a:cs typeface="Times New Roman"/>
                      </a:endParaRPr>
                    </a:p>
                  </a:txBody>
                  <a:tcPr marL="5715" marR="5715" marT="5715" marB="0" anchor="ctr"/>
                </a:tc>
              </a:tr>
              <a:tr h="223639">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2017-18</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63</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90</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719.2</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654</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782.2</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744</a:t>
                      </a:r>
                      <a:endParaRPr lang="en-US" sz="1400" b="1" dirty="0">
                        <a:solidFill>
                          <a:schemeClr val="accent4">
                            <a:lumMod val="50000"/>
                          </a:schemeClr>
                        </a:solidFill>
                        <a:effectLst/>
                        <a:latin typeface="+mj-lt"/>
                        <a:ea typeface="Calibri"/>
                        <a:cs typeface="Times New Roman"/>
                      </a:endParaRPr>
                    </a:p>
                  </a:txBody>
                  <a:tcPr marL="5715" marR="5715" marT="5715" marB="0" anchor="ctr"/>
                </a:tc>
              </a:tr>
              <a:tr h="248790">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2018-19</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196.8</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125</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301.6</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254</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498.4</a:t>
                      </a:r>
                      <a:endParaRPr lang="en-US" sz="14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400" b="1" dirty="0" smtClean="0">
                          <a:solidFill>
                            <a:schemeClr val="accent4">
                              <a:lumMod val="50000"/>
                            </a:schemeClr>
                          </a:solidFill>
                          <a:effectLst/>
                        </a:rPr>
                        <a:t>379</a:t>
                      </a:r>
                      <a:endParaRPr lang="en-US" sz="1400" b="1" dirty="0">
                        <a:solidFill>
                          <a:schemeClr val="accent4">
                            <a:lumMod val="50000"/>
                          </a:schemeClr>
                        </a:solidFill>
                        <a:effectLst/>
                        <a:latin typeface="+mj-lt"/>
                        <a:ea typeface="Calibri"/>
                        <a:cs typeface="Times New Roman"/>
                      </a:endParaRPr>
                    </a:p>
                  </a:txBody>
                  <a:tcPr marL="5715" marR="5715" marT="5715" marB="0" anchor="ctr"/>
                </a:tc>
              </a:tr>
              <a:tr h="241928">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2019-20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2001.2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1479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8871.6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9470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10872.8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10949 </a:t>
                      </a:r>
                      <a:endParaRPr lang="en-US" sz="1500" b="1" dirty="0">
                        <a:solidFill>
                          <a:schemeClr val="accent4">
                            <a:lumMod val="50000"/>
                          </a:schemeClr>
                        </a:solidFill>
                        <a:effectLst/>
                        <a:latin typeface="+mj-lt"/>
                        <a:ea typeface="Calibri"/>
                        <a:cs typeface="Times New Roman"/>
                      </a:endParaRPr>
                    </a:p>
                  </a:txBody>
                  <a:tcPr marL="5715" marR="5715" marT="5715" marB="0" anchor="ctr"/>
                </a:tc>
              </a:tr>
              <a:tr h="294244">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2020-21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1833.80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1760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4897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4922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6730.8 </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6682 </a:t>
                      </a:r>
                      <a:endParaRPr lang="en-US" sz="1500" b="1" dirty="0">
                        <a:solidFill>
                          <a:schemeClr val="accent4">
                            <a:lumMod val="50000"/>
                          </a:schemeClr>
                        </a:solidFill>
                        <a:effectLst/>
                        <a:latin typeface="+mj-lt"/>
                        <a:ea typeface="Calibri"/>
                        <a:cs typeface="Times New Roman"/>
                      </a:endParaRPr>
                    </a:p>
                  </a:txBody>
                  <a:tcPr marL="5715" marR="5715" marT="5715" marB="0" anchor="ctr"/>
                </a:tc>
              </a:tr>
              <a:tr h="323357">
                <a:tc>
                  <a:txBody>
                    <a:bodyPr/>
                    <a:lstStyle/>
                    <a:p>
                      <a:pPr marL="0" marR="0" algn="ctr" fontAlgn="ctr">
                        <a:lnSpc>
                          <a:spcPct val="115000"/>
                        </a:lnSpc>
                        <a:spcBef>
                          <a:spcPts val="0"/>
                        </a:spcBef>
                        <a:spcAft>
                          <a:spcPts val="0"/>
                        </a:spcAft>
                      </a:pPr>
                      <a:r>
                        <a:rPr lang="en-US" sz="1500" b="1" kern="1200" dirty="0">
                          <a:solidFill>
                            <a:schemeClr val="accent4">
                              <a:lumMod val="50000"/>
                            </a:schemeClr>
                          </a:solidFill>
                          <a:effectLst/>
                        </a:rPr>
                        <a:t>2021-22 </a:t>
                      </a:r>
                      <a:endParaRPr lang="en-US" sz="1500" b="1" dirty="0">
                        <a:solidFill>
                          <a:schemeClr val="accent4">
                            <a:lumMod val="50000"/>
                          </a:schemeClr>
                        </a:solidFill>
                        <a:effectLst/>
                        <a:latin typeface="Calibri"/>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3394.80</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3842</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9454</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10012</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12848.8</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13854</a:t>
                      </a:r>
                      <a:endParaRPr lang="en-US" sz="1500" b="1" dirty="0">
                        <a:solidFill>
                          <a:schemeClr val="accent4">
                            <a:lumMod val="50000"/>
                          </a:schemeClr>
                        </a:solidFill>
                        <a:effectLst/>
                        <a:latin typeface="+mj-lt"/>
                        <a:ea typeface="Calibri"/>
                        <a:cs typeface="Times New Roman"/>
                      </a:endParaRPr>
                    </a:p>
                  </a:txBody>
                  <a:tcPr marL="5715" marR="5715" marT="5715" marB="0" anchor="ctr"/>
                </a:tc>
              </a:tr>
              <a:tr h="381000">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2022-23</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latin typeface="+mn-lt"/>
                          <a:ea typeface="+mn-ea"/>
                          <a:cs typeface="+mn-cs"/>
                        </a:rPr>
                        <a:t>2316.8</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rPr>
                        <a:t>1971</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latin typeface="+mn-lt"/>
                          <a:ea typeface="+mn-ea"/>
                          <a:cs typeface="+mn-cs"/>
                        </a:rPr>
                        <a:t>5355.8</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latin typeface="+mn-lt"/>
                          <a:ea typeface="+mn-ea"/>
                          <a:cs typeface="+mn-cs"/>
                        </a:rPr>
                        <a:t>4837</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rPr>
                        <a:t>7672.6</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c>
                  <a:txBody>
                    <a:bodyPr/>
                    <a:lstStyle/>
                    <a:p>
                      <a:pPr marL="0" marR="0" algn="ctr" fontAlgn="ctr">
                        <a:spcBef>
                          <a:spcPts val="0"/>
                        </a:spcBef>
                        <a:spcAft>
                          <a:spcPts val="0"/>
                        </a:spcAft>
                      </a:pPr>
                      <a:r>
                        <a:rPr lang="en-US" sz="1600" b="1" dirty="0" smtClean="0">
                          <a:solidFill>
                            <a:schemeClr val="accent4">
                              <a:lumMod val="50000"/>
                            </a:schemeClr>
                          </a:solidFill>
                          <a:effectLst/>
                          <a:latin typeface="+mn-lt"/>
                          <a:ea typeface="+mn-ea"/>
                          <a:cs typeface="+mn-cs"/>
                        </a:rPr>
                        <a:t>6808</a:t>
                      </a:r>
                      <a:endParaRPr lang="en-US" sz="1600" b="1" dirty="0">
                        <a:solidFill>
                          <a:schemeClr val="accent4">
                            <a:lumMod val="50000"/>
                          </a:schemeClr>
                        </a:solidFill>
                        <a:effectLst/>
                        <a:latin typeface="Calibri" pitchFamily="34" charset="0"/>
                        <a:ea typeface="Times New Roman"/>
                        <a:cs typeface="Calibri" pitchFamily="34" charset="0"/>
                      </a:endParaRPr>
                    </a:p>
                  </a:txBody>
                  <a:tcPr marL="7620" marR="7620" marT="7620" marB="0" anchor="ctr"/>
                </a:tc>
              </a:tr>
              <a:tr h="351413">
                <a:tc>
                  <a:txBody>
                    <a:bodyPr/>
                    <a:lstStyle/>
                    <a:p>
                      <a:pPr marL="0" marR="0" algn="ctr" fontAlgn="ctr">
                        <a:lnSpc>
                          <a:spcPct val="115000"/>
                        </a:lnSpc>
                        <a:spcBef>
                          <a:spcPts val="0"/>
                        </a:spcBef>
                        <a:spcAft>
                          <a:spcPts val="0"/>
                        </a:spcAft>
                      </a:pPr>
                      <a:r>
                        <a:rPr lang="en-US" sz="1500" b="1" dirty="0" smtClean="0">
                          <a:solidFill>
                            <a:schemeClr val="accent4">
                              <a:lumMod val="50000"/>
                            </a:schemeClr>
                          </a:solidFill>
                          <a:effectLst/>
                        </a:rPr>
                        <a:t>Total</a:t>
                      </a:r>
                      <a:endParaRPr lang="en-US" sz="1500" b="1" dirty="0">
                        <a:solidFill>
                          <a:schemeClr val="accent4">
                            <a:lumMod val="50000"/>
                          </a:schemeClr>
                        </a:solidFill>
                        <a:effectLst/>
                        <a:latin typeface="+mj-lt"/>
                        <a:ea typeface="Calibri"/>
                        <a:cs typeface="Times New Roman"/>
                      </a:endParaRPr>
                    </a:p>
                  </a:txBody>
                  <a:tcPr marL="5715" marR="5715" marT="5715" marB="0" anchor="ctr"/>
                </a:tc>
                <a:tc>
                  <a:txBody>
                    <a:bodyPr/>
                    <a:lstStyle/>
                    <a:p>
                      <a:pPr algn="ctr" rtl="0" fontAlgn="ctr"/>
                      <a:r>
                        <a:rPr lang="en-IN" sz="1600" b="1" i="0" u="none" strike="noStrike" dirty="0">
                          <a:solidFill>
                            <a:schemeClr val="accent4">
                              <a:lumMod val="50000"/>
                            </a:schemeClr>
                          </a:solidFill>
                          <a:effectLst/>
                          <a:latin typeface="Century Gothic" panose="020B0502020202020204" pitchFamily="34" charset="0"/>
                        </a:rPr>
                        <a:t>9851.4</a:t>
                      </a:r>
                    </a:p>
                  </a:txBody>
                  <a:tcPr marL="9525" marR="9525" marT="9525" marB="0" anchor="ctr"/>
                </a:tc>
                <a:tc>
                  <a:txBody>
                    <a:bodyPr/>
                    <a:lstStyle/>
                    <a:p>
                      <a:pPr algn="ctr" rtl="0" fontAlgn="ctr"/>
                      <a:r>
                        <a:rPr lang="en-IN" sz="1600" b="1" i="0" u="none" strike="noStrike">
                          <a:solidFill>
                            <a:schemeClr val="accent4">
                              <a:lumMod val="50000"/>
                            </a:schemeClr>
                          </a:solidFill>
                          <a:effectLst/>
                          <a:latin typeface="Century Gothic" panose="020B0502020202020204" pitchFamily="34" charset="0"/>
                        </a:rPr>
                        <a:t>9312</a:t>
                      </a:r>
                    </a:p>
                  </a:txBody>
                  <a:tcPr marL="9525" marR="9525" marT="9525" marB="0" anchor="ctr"/>
                </a:tc>
                <a:tc>
                  <a:txBody>
                    <a:bodyPr/>
                    <a:lstStyle/>
                    <a:p>
                      <a:pPr algn="ctr" rtl="0" fontAlgn="ctr"/>
                      <a:r>
                        <a:rPr lang="en-IN" sz="1600" b="1" i="0" u="none" strike="noStrike">
                          <a:solidFill>
                            <a:schemeClr val="accent4">
                              <a:lumMod val="50000"/>
                            </a:schemeClr>
                          </a:solidFill>
                          <a:effectLst/>
                          <a:latin typeface="Century Gothic" panose="020B0502020202020204" pitchFamily="34" charset="0"/>
                        </a:rPr>
                        <a:t>29762.2</a:t>
                      </a:r>
                    </a:p>
                  </a:txBody>
                  <a:tcPr marL="9525" marR="9525" marT="9525" marB="0" anchor="ctr"/>
                </a:tc>
                <a:tc>
                  <a:txBody>
                    <a:bodyPr/>
                    <a:lstStyle/>
                    <a:p>
                      <a:pPr algn="ctr" rtl="0" fontAlgn="ctr"/>
                      <a:r>
                        <a:rPr lang="en-IN" sz="1600" b="1" i="0" u="none" strike="noStrike" dirty="0">
                          <a:solidFill>
                            <a:schemeClr val="accent4">
                              <a:lumMod val="50000"/>
                            </a:schemeClr>
                          </a:solidFill>
                          <a:effectLst/>
                          <a:latin typeface="Century Gothic" panose="020B0502020202020204" pitchFamily="34" charset="0"/>
                        </a:rPr>
                        <a:t>30312</a:t>
                      </a:r>
                    </a:p>
                  </a:txBody>
                  <a:tcPr marL="9525" marR="9525" marT="9525" marB="0" anchor="ctr"/>
                </a:tc>
                <a:tc>
                  <a:txBody>
                    <a:bodyPr/>
                    <a:lstStyle/>
                    <a:p>
                      <a:pPr algn="ctr" rtl="0" fontAlgn="ctr"/>
                      <a:r>
                        <a:rPr lang="en-IN" sz="1600" b="1" i="0" u="none" strike="noStrike" dirty="0">
                          <a:solidFill>
                            <a:schemeClr val="accent4">
                              <a:lumMod val="50000"/>
                            </a:schemeClr>
                          </a:solidFill>
                          <a:effectLst/>
                          <a:latin typeface="Century Gothic" panose="020B0502020202020204" pitchFamily="34" charset="0"/>
                        </a:rPr>
                        <a:t>39613.6</a:t>
                      </a:r>
                    </a:p>
                  </a:txBody>
                  <a:tcPr marL="9525" marR="9525" marT="9525" marB="0" anchor="ctr"/>
                </a:tc>
                <a:tc>
                  <a:txBody>
                    <a:bodyPr/>
                    <a:lstStyle/>
                    <a:p>
                      <a:pPr algn="ctr" rtl="0" fontAlgn="ctr"/>
                      <a:r>
                        <a:rPr lang="en-IN" sz="1600" b="1" i="0" u="none" strike="noStrike" dirty="0">
                          <a:solidFill>
                            <a:schemeClr val="accent4">
                              <a:lumMod val="50000"/>
                            </a:schemeClr>
                          </a:solidFill>
                          <a:effectLst/>
                          <a:latin typeface="Century Gothic" panose="020B0502020202020204" pitchFamily="34" charset="0"/>
                        </a:rPr>
                        <a:t>39624</a:t>
                      </a:r>
                    </a:p>
                  </a:txBody>
                  <a:tcPr marL="9525" marR="9525" marT="9525" marB="0" anchor="ctr"/>
                </a:tc>
              </a:tr>
            </a:tbl>
          </a:graphicData>
        </a:graphic>
      </p:graphicFrame>
      <p:graphicFrame>
        <p:nvGraphicFramePr>
          <p:cNvPr id="6" name="Chart 5"/>
          <p:cNvGraphicFramePr/>
          <p:nvPr>
            <p:extLst>
              <p:ext uri="{D42A27DB-BD31-4B8C-83A1-F6EECF244321}">
                <p14:modId xmlns:p14="http://schemas.microsoft.com/office/powerpoint/2010/main" val="879892816"/>
              </p:ext>
            </p:extLst>
          </p:nvPr>
        </p:nvGraphicFramePr>
        <p:xfrm>
          <a:off x="1982906" y="390856"/>
          <a:ext cx="8153400" cy="24285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8151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5690812"/>
              </p:ext>
            </p:extLst>
          </p:nvPr>
        </p:nvGraphicFramePr>
        <p:xfrm>
          <a:off x="2667000" y="1600200"/>
          <a:ext cx="8839200" cy="4808207"/>
        </p:xfrm>
        <a:graphic>
          <a:graphicData uri="http://schemas.openxmlformats.org/drawingml/2006/table">
            <a:tbl>
              <a:tblPr firstRow="1" firstCol="1" bandRow="1">
                <a:tableStyleId>{21E4AEA4-8DFA-4A89-87EB-49C32662AFE0}</a:tableStyleId>
              </a:tblPr>
              <a:tblGrid>
                <a:gridCol w="2209800"/>
                <a:gridCol w="2209800"/>
                <a:gridCol w="2209800"/>
                <a:gridCol w="2209800"/>
              </a:tblGrid>
              <a:tr h="877643">
                <a:tc>
                  <a:txBody>
                    <a:bodyPr/>
                    <a:lstStyle/>
                    <a:p>
                      <a:pPr algn="ctr">
                        <a:lnSpc>
                          <a:spcPct val="107000"/>
                        </a:lnSpc>
                        <a:spcAft>
                          <a:spcPts val="0"/>
                        </a:spcAft>
                        <a:tabLst>
                          <a:tab pos="1304925" algn="l"/>
                        </a:tabLst>
                      </a:pPr>
                      <a:r>
                        <a:rPr lang="en-IN" sz="2000" dirty="0">
                          <a:effectLst/>
                        </a:rPr>
                        <a:t>Crop</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dirty="0">
                          <a:effectLst/>
                        </a:rPr>
                        <a:t>Micro Irrigation cum </a:t>
                      </a:r>
                      <a:r>
                        <a:rPr lang="en-IN" sz="2000" dirty="0" err="1" smtClean="0">
                          <a:effectLst/>
                        </a:rPr>
                        <a:t>Fertigation</a:t>
                      </a:r>
                      <a:r>
                        <a:rPr lang="en-IN" sz="2000" dirty="0" smtClean="0">
                          <a:effectLst/>
                        </a:rPr>
                        <a:t> (Yield MT/Ha)</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dirty="0" err="1">
                          <a:effectLst/>
                        </a:rPr>
                        <a:t>Rainfed</a:t>
                      </a:r>
                      <a:r>
                        <a:rPr lang="en-IN" sz="2000" dirty="0">
                          <a:effectLst/>
                        </a:rPr>
                        <a:t> </a:t>
                      </a:r>
                      <a:r>
                        <a:rPr lang="en-IN" sz="2000" dirty="0" smtClean="0">
                          <a:effectLst/>
                        </a:rPr>
                        <a:t>condition </a:t>
                      </a:r>
                    </a:p>
                    <a:p>
                      <a:pPr algn="ctr">
                        <a:lnSpc>
                          <a:spcPct val="107000"/>
                        </a:lnSpc>
                        <a:spcAft>
                          <a:spcPts val="0"/>
                        </a:spcAft>
                        <a:tabLst>
                          <a:tab pos="1304925" algn="l"/>
                        </a:tabLst>
                      </a:pPr>
                      <a:r>
                        <a:rPr lang="en-IN" sz="2000" dirty="0" smtClean="0">
                          <a:effectLst/>
                        </a:rPr>
                        <a:t>(Yield MT/Ha)</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dirty="0">
                          <a:effectLst/>
                        </a:rPr>
                        <a:t>Increase in Yield </a:t>
                      </a:r>
                      <a:r>
                        <a:rPr lang="en-IN" sz="2000" dirty="0" smtClean="0">
                          <a:effectLst/>
                        </a:rPr>
                        <a:t>%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dirty="0">
                          <a:effectLst/>
                        </a:rPr>
                        <a:t>Banana</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33.18</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24.5</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35.45</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Assam Lemon</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14.5</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9.89</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46.61</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Potato</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17</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11</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54.54</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Papaya</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32.32</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27.15</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19.04</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Guava</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28.59</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23.61</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21.10</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Litchi</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18</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14.70</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22.44</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Cauliflower</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20.40</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16.94</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20.42</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Brinjal</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16.10</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14</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15</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7417">
                <a:tc>
                  <a:txBody>
                    <a:bodyPr/>
                    <a:lstStyle/>
                    <a:p>
                      <a:pPr algn="ctr">
                        <a:lnSpc>
                          <a:spcPct val="107000"/>
                        </a:lnSpc>
                        <a:spcAft>
                          <a:spcPts val="0"/>
                        </a:spcAft>
                        <a:tabLst>
                          <a:tab pos="1304925" algn="l"/>
                        </a:tabLst>
                      </a:pPr>
                      <a:r>
                        <a:rPr lang="en-IN" sz="2000">
                          <a:effectLst/>
                        </a:rPr>
                        <a:t>Cabbage</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a:effectLst/>
                        </a:rPr>
                        <a:t>27.22</a:t>
                      </a:r>
                      <a:endParaRPr lang="en-IN"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22.5</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304925" algn="l"/>
                        </a:tabLst>
                      </a:pPr>
                      <a:r>
                        <a:rPr lang="en-IN" sz="2000" b="1" dirty="0">
                          <a:effectLst/>
                        </a:rPr>
                        <a:t>21</a:t>
                      </a:r>
                      <a:endParaRPr lang="en-IN"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2667000" y="304800"/>
            <a:ext cx="8153400" cy="646331"/>
          </a:xfrm>
          <a:prstGeom prst="homePlate">
            <a:avLst/>
          </a:prstGeom>
          <a:solidFill>
            <a:schemeClr val="tx2">
              <a:lumMod val="40000"/>
              <a:lumOff val="60000"/>
            </a:schemeClr>
          </a:solidFill>
        </p:spPr>
        <p:txBody>
          <a:bodyPr wrap="square" rtlCol="0">
            <a:spAutoFit/>
          </a:bodyPr>
          <a:lstStyle/>
          <a:p>
            <a:r>
              <a:rPr lang="en-US" dirty="0" smtClean="0"/>
              <a:t>Comparison of Yield in Micro Irrigation cum </a:t>
            </a:r>
            <a:r>
              <a:rPr lang="en-US" dirty="0" err="1" smtClean="0"/>
              <a:t>fertigation</a:t>
            </a:r>
            <a:r>
              <a:rPr lang="en-US" dirty="0" smtClean="0"/>
              <a:t> </a:t>
            </a:r>
            <a:r>
              <a:rPr lang="en-US" dirty="0" err="1" smtClean="0"/>
              <a:t>Vs</a:t>
            </a:r>
            <a:r>
              <a:rPr lang="en-US" dirty="0" smtClean="0"/>
              <a:t> </a:t>
            </a:r>
            <a:r>
              <a:rPr lang="en-US" dirty="0" err="1" smtClean="0"/>
              <a:t>Rainfed</a:t>
            </a:r>
            <a:r>
              <a:rPr lang="en-US" dirty="0" smtClean="0"/>
              <a:t> conditions for different crops</a:t>
            </a:r>
            <a:endParaRPr lang="en-IN" dirty="0"/>
          </a:p>
        </p:txBody>
      </p:sp>
    </p:spTree>
    <p:extLst>
      <p:ext uri="{BB962C8B-B14F-4D97-AF65-F5344CB8AC3E}">
        <p14:creationId xmlns:p14="http://schemas.microsoft.com/office/powerpoint/2010/main" val="397881298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812</TotalTime>
  <Words>1115</Words>
  <Application>Microsoft Office PowerPoint</Application>
  <PresentationFormat>Widescreen</PresentationFormat>
  <Paragraphs>250</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Black</vt:lpstr>
      <vt:lpstr>Calibri</vt:lpstr>
      <vt:lpstr>Cambria</vt:lpstr>
      <vt:lpstr>Century Gothic</vt:lpstr>
      <vt:lpstr>Monotype Corsiva</vt:lpstr>
      <vt:lpstr>Times New Roman</vt:lpstr>
      <vt:lpstr>Vrinda</vt:lpstr>
      <vt:lpstr>Wingdings</vt:lpstr>
      <vt:lpstr>Wingdings 3</vt:lpstr>
      <vt:lpstr>Wisp</vt:lpstr>
      <vt:lpstr>STATUS OF IMPLEMENTATION OF PMKSY- PER DROP MORE CROP IN ASSAM</vt:lpstr>
      <vt:lpstr>Basic Information </vt:lpstr>
      <vt:lpstr>PowerPoint Presentation</vt:lpstr>
      <vt:lpstr>6 Agro Climatic zones, 33 Districts</vt:lpstr>
      <vt:lpstr>RAINFALL</vt:lpstr>
      <vt:lpstr>Irrigation Scenario of Assam</vt:lpstr>
      <vt:lpstr>Micro Irrigation Scenario of Assam</vt:lpstr>
      <vt:lpstr>Progress Report of PMKSY-Per Drop More Crop (Micro Irrigation) </vt:lpstr>
      <vt:lpstr>PowerPoint Presentation</vt:lpstr>
      <vt:lpstr>SUMMARY OF  TOTAL ANNUAL ACTION PLAN, 2023-24   PROPOSED  FOR  Per Drop More Crop(PDMC) under PMKSY AS PER 125% OF ACTUAL ALLOCATION</vt:lpstr>
      <vt:lpstr>Prospect of Micro Irrigation in Assam  </vt:lpstr>
      <vt:lpstr> Photographs of Activities</vt:lpstr>
      <vt:lpstr>Drip in Dragon Fruit, Udalguri District</vt:lpstr>
      <vt:lpstr>Capsicum with drip Irrigation in Green House, Kamrup Dist.</vt:lpstr>
      <vt:lpstr> Drip in Banana, Goalpara</vt:lpstr>
      <vt:lpstr>Drip in Assam Lemon</vt:lpstr>
      <vt:lpstr>Drip in Papaya, Chirang District</vt:lpstr>
      <vt:lpstr>Drip in Strawberry </vt:lpstr>
      <vt:lpstr>PowerPoint Presentation</vt:lpstr>
      <vt:lpstr>Mini Sprinkler in Potato, Sonitpur Dist</vt:lpstr>
      <vt:lpstr>Mini Sprinkler in Maize, Morigaon District</vt:lpstr>
      <vt:lpstr>Mini Sprinkler in Mustard</vt:lpstr>
      <vt:lpstr>PowerPoint Presentation</vt:lpstr>
      <vt:lpstr>SPRINKLER IN TEA, BONGAIGAON DISTRICT</vt:lpstr>
      <vt:lpstr>Automation in Tea (200 Ha , 80 Farmers ), Karbi Anglong District </vt:lpstr>
      <vt:lpstr>Farmers in their Tea Garden</vt:lpstr>
      <vt:lpstr>Drip with Solar Pump, Bongaigaon District</vt:lpstr>
      <vt:lpstr>Drip in Cabbage &amp; Banana, Kokrajhar</vt:lpstr>
      <vt:lpstr>Distribution programme in presence of Ministers &amp; local MLA </vt:lpstr>
      <vt:lpstr>Farmers Training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 Drop More Crop in NE Region and way forward</dc:title>
  <dc:creator>hp</dc:creator>
  <cp:lastModifiedBy>HP</cp:lastModifiedBy>
  <cp:revision>74</cp:revision>
  <dcterms:created xsi:type="dcterms:W3CDTF">2006-08-16T00:00:00Z</dcterms:created>
  <dcterms:modified xsi:type="dcterms:W3CDTF">2023-05-31T03:12:14Z</dcterms:modified>
</cp:coreProperties>
</file>